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107"/>
  </p:notesMasterIdLst>
  <p:handoutMasterIdLst>
    <p:handoutMasterId r:id="rId108"/>
  </p:handoutMasterIdLst>
  <p:sldIdLst>
    <p:sldId id="256" r:id="rId2"/>
    <p:sldId id="292" r:id="rId3"/>
    <p:sldId id="301" r:id="rId4"/>
    <p:sldId id="291" r:id="rId5"/>
    <p:sldId id="320" r:id="rId6"/>
    <p:sldId id="322" r:id="rId7"/>
    <p:sldId id="325" r:id="rId8"/>
    <p:sldId id="324" r:id="rId9"/>
    <p:sldId id="261" r:id="rId10"/>
    <p:sldId id="314" r:id="rId11"/>
    <p:sldId id="283" r:id="rId12"/>
    <p:sldId id="315" r:id="rId13"/>
    <p:sldId id="316" r:id="rId14"/>
    <p:sldId id="317" r:id="rId15"/>
    <p:sldId id="318" r:id="rId16"/>
    <p:sldId id="268" r:id="rId17"/>
    <p:sldId id="319" r:id="rId18"/>
    <p:sldId id="321" r:id="rId19"/>
    <p:sldId id="329" r:id="rId20"/>
    <p:sldId id="327" r:id="rId21"/>
    <p:sldId id="328" r:id="rId22"/>
    <p:sldId id="299" r:id="rId23"/>
    <p:sldId id="300" r:id="rId24"/>
    <p:sldId id="309" r:id="rId25"/>
    <p:sldId id="302" r:id="rId26"/>
    <p:sldId id="293" r:id="rId27"/>
    <p:sldId id="282" r:id="rId28"/>
    <p:sldId id="284" r:id="rId29"/>
    <p:sldId id="272" r:id="rId30"/>
    <p:sldId id="273" r:id="rId31"/>
    <p:sldId id="287" r:id="rId32"/>
    <p:sldId id="289" r:id="rId33"/>
    <p:sldId id="297" r:id="rId34"/>
    <p:sldId id="298" r:id="rId35"/>
    <p:sldId id="276" r:id="rId36"/>
    <p:sldId id="330" r:id="rId37"/>
    <p:sldId id="326" r:id="rId38"/>
    <p:sldId id="277" r:id="rId39"/>
    <p:sldId id="304" r:id="rId40"/>
    <p:sldId id="310" r:id="rId41"/>
    <p:sldId id="347" r:id="rId42"/>
    <p:sldId id="311" r:id="rId43"/>
    <p:sldId id="332" r:id="rId44"/>
    <p:sldId id="313" r:id="rId45"/>
    <p:sldId id="334" r:id="rId46"/>
    <p:sldId id="333" r:id="rId47"/>
    <p:sldId id="351" r:id="rId48"/>
    <p:sldId id="305" r:id="rId49"/>
    <p:sldId id="306" r:id="rId50"/>
    <p:sldId id="307" r:id="rId51"/>
    <p:sldId id="308" r:id="rId52"/>
    <p:sldId id="335" r:id="rId53"/>
    <p:sldId id="336" r:id="rId54"/>
    <p:sldId id="341" r:id="rId55"/>
    <p:sldId id="337" r:id="rId56"/>
    <p:sldId id="338" r:id="rId57"/>
    <p:sldId id="340" r:id="rId58"/>
    <p:sldId id="348" r:id="rId59"/>
    <p:sldId id="346" r:id="rId60"/>
    <p:sldId id="349" r:id="rId61"/>
    <p:sldId id="345" r:id="rId62"/>
    <p:sldId id="354" r:id="rId63"/>
    <p:sldId id="355" r:id="rId64"/>
    <p:sldId id="352" r:id="rId65"/>
    <p:sldId id="353" r:id="rId66"/>
    <p:sldId id="331" r:id="rId67"/>
    <p:sldId id="280" r:id="rId68"/>
    <p:sldId id="285" r:id="rId69"/>
    <p:sldId id="278" r:id="rId70"/>
    <p:sldId id="281" r:id="rId71"/>
    <p:sldId id="286" r:id="rId72"/>
    <p:sldId id="262" r:id="rId73"/>
    <p:sldId id="263" r:id="rId74"/>
    <p:sldId id="264" r:id="rId75"/>
    <p:sldId id="265" r:id="rId76"/>
    <p:sldId id="357" r:id="rId77"/>
    <p:sldId id="356" r:id="rId78"/>
    <p:sldId id="510" r:id="rId79"/>
    <p:sldId id="295" r:id="rId80"/>
    <p:sldId id="271" r:id="rId81"/>
    <p:sldId id="521" r:id="rId82"/>
    <p:sldId id="395" r:id="rId83"/>
    <p:sldId id="519" r:id="rId84"/>
    <p:sldId id="520" r:id="rId85"/>
    <p:sldId id="509" r:id="rId86"/>
    <p:sldId id="275" r:id="rId87"/>
    <p:sldId id="513" r:id="rId88"/>
    <p:sldId id="514" r:id="rId89"/>
    <p:sldId id="515" r:id="rId90"/>
    <p:sldId id="517" r:id="rId91"/>
    <p:sldId id="522" r:id="rId92"/>
    <p:sldId id="516" r:id="rId93"/>
    <p:sldId id="498" r:id="rId94"/>
    <p:sldId id="274" r:id="rId95"/>
    <p:sldId id="501" r:id="rId96"/>
    <p:sldId id="495" r:id="rId97"/>
    <p:sldId id="507" r:id="rId98"/>
    <p:sldId id="359" r:id="rId99"/>
    <p:sldId id="502" r:id="rId100"/>
    <p:sldId id="503" r:id="rId101"/>
    <p:sldId id="504" r:id="rId102"/>
    <p:sldId id="505" r:id="rId103"/>
    <p:sldId id="508" r:id="rId104"/>
    <p:sldId id="506" r:id="rId105"/>
    <p:sldId id="358"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Van Deusen" initials="SVD" lastIdx="1" clrIdx="0">
    <p:extLst>
      <p:ext uri="{19B8F6BF-5375-455C-9EA6-DF929625EA0E}">
        <p15:presenceInfo xmlns:p15="http://schemas.microsoft.com/office/powerpoint/2012/main" userId="Stephanie Van Deu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p:restoredTop sz="94609"/>
  </p:normalViewPr>
  <p:slideViewPr>
    <p:cSldViewPr snapToGrid="0" snapToObjects="1">
      <p:cViewPr varScale="1">
        <p:scale>
          <a:sx n="93" d="100"/>
          <a:sy n="93" d="100"/>
        </p:scale>
        <p:origin x="912" y="200"/>
      </p:cViewPr>
      <p:guideLst/>
    </p:cSldViewPr>
  </p:slideViewPr>
  <p:outlineViewPr>
    <p:cViewPr>
      <p:scale>
        <a:sx n="33" d="100"/>
        <a:sy n="33" d="100"/>
      </p:scale>
      <p:origin x="0" y="-98168"/>
    </p:cViewPr>
  </p:outlin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9T13:34:12.300"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0F2DA-06DE-4475-928C-D2B6C824CFEC}"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B81D64FD-C84D-4689-B2FA-DB850FBF3B8B}">
      <dgm:prSet phldrT="[Text]" custT="1"/>
      <dgm:spPr/>
      <dgm:t>
        <a:bodyPr/>
        <a:lstStyle/>
        <a:p>
          <a:r>
            <a:rPr lang="en-US" sz="2000" dirty="0"/>
            <a:t>Individual </a:t>
          </a:r>
        </a:p>
        <a:p>
          <a:r>
            <a:rPr lang="en-US" sz="2000" dirty="0"/>
            <a:t>factors</a:t>
          </a:r>
        </a:p>
      </dgm:t>
    </dgm:pt>
    <dgm:pt modelId="{96267BD9-2DC2-4542-8804-C5E9B7BABA85}" type="parTrans" cxnId="{CA3E9539-71B3-4927-89BD-E33933087031}">
      <dgm:prSet/>
      <dgm:spPr/>
      <dgm:t>
        <a:bodyPr/>
        <a:lstStyle/>
        <a:p>
          <a:endParaRPr lang="en-US"/>
        </a:p>
      </dgm:t>
    </dgm:pt>
    <dgm:pt modelId="{85BF05A0-43EC-4C2C-9B11-66644AEC36D9}" type="sibTrans" cxnId="{CA3E9539-71B3-4927-89BD-E33933087031}">
      <dgm:prSet/>
      <dgm:spPr/>
      <dgm:t>
        <a:bodyPr/>
        <a:lstStyle/>
        <a:p>
          <a:endParaRPr lang="en-US"/>
        </a:p>
      </dgm:t>
    </dgm:pt>
    <dgm:pt modelId="{F43EF05B-7165-4ED8-AD3D-4560828B93C8}">
      <dgm:prSet phldrT="[Text]" custT="1"/>
      <dgm:spPr/>
      <dgm:t>
        <a:bodyPr/>
        <a:lstStyle/>
        <a:p>
          <a:r>
            <a:rPr lang="en-US" sz="2000" dirty="0"/>
            <a:t>Family </a:t>
          </a:r>
        </a:p>
        <a:p>
          <a:r>
            <a:rPr lang="en-US" sz="2000" dirty="0"/>
            <a:t>Factors</a:t>
          </a:r>
        </a:p>
      </dgm:t>
    </dgm:pt>
    <dgm:pt modelId="{27E4634A-9095-4E73-B30B-302A843DE2F5}" type="parTrans" cxnId="{99693BDB-6EA5-4C72-A4DA-183B638104C9}">
      <dgm:prSet/>
      <dgm:spPr/>
      <dgm:t>
        <a:bodyPr/>
        <a:lstStyle/>
        <a:p>
          <a:endParaRPr lang="en-US"/>
        </a:p>
      </dgm:t>
    </dgm:pt>
    <dgm:pt modelId="{7F062605-82A6-46FA-A8E1-996E123309AF}" type="sibTrans" cxnId="{99693BDB-6EA5-4C72-A4DA-183B638104C9}">
      <dgm:prSet/>
      <dgm:spPr/>
      <dgm:t>
        <a:bodyPr/>
        <a:lstStyle/>
        <a:p>
          <a:endParaRPr lang="en-US"/>
        </a:p>
      </dgm:t>
    </dgm:pt>
    <dgm:pt modelId="{0E0E6477-18DA-4B3B-833E-38F904F4DF0B}">
      <dgm:prSet phldrT="[Text]" custT="1"/>
      <dgm:spPr/>
      <dgm:t>
        <a:bodyPr/>
        <a:lstStyle/>
        <a:p>
          <a:r>
            <a:rPr lang="en-US" sz="1400" dirty="0"/>
            <a:t>Environmental</a:t>
          </a:r>
        </a:p>
        <a:p>
          <a:r>
            <a:rPr lang="en-US" sz="1400" dirty="0"/>
            <a:t>factors</a:t>
          </a:r>
        </a:p>
      </dgm:t>
    </dgm:pt>
    <dgm:pt modelId="{D8F955CE-9ECC-46E7-9915-78995A063CE5}" type="parTrans" cxnId="{59BB4687-2DB2-4227-BD0B-E6AECCD390C2}">
      <dgm:prSet/>
      <dgm:spPr/>
      <dgm:t>
        <a:bodyPr/>
        <a:lstStyle/>
        <a:p>
          <a:endParaRPr lang="en-US"/>
        </a:p>
      </dgm:t>
    </dgm:pt>
    <dgm:pt modelId="{A14CA36B-44A4-4F35-BD10-C858439F7072}" type="sibTrans" cxnId="{59BB4687-2DB2-4227-BD0B-E6AECCD390C2}">
      <dgm:prSet/>
      <dgm:spPr/>
      <dgm:t>
        <a:bodyPr/>
        <a:lstStyle/>
        <a:p>
          <a:endParaRPr lang="en-US"/>
        </a:p>
      </dgm:t>
    </dgm:pt>
    <dgm:pt modelId="{EA7A1667-34A3-464A-8517-99EEBF303A67}">
      <dgm:prSet phldrT="[Text]" custT="1"/>
      <dgm:spPr/>
      <dgm:t>
        <a:bodyPr/>
        <a:lstStyle/>
        <a:p>
          <a:r>
            <a:rPr lang="en-US" sz="1600" dirty="0"/>
            <a:t>Trauma </a:t>
          </a:r>
        </a:p>
        <a:p>
          <a:r>
            <a:rPr lang="en-US" sz="1600" dirty="0"/>
            <a:t>Factors</a:t>
          </a:r>
        </a:p>
      </dgm:t>
    </dgm:pt>
    <dgm:pt modelId="{5F656DA5-6A21-47D4-B1C6-4505CF8D87C4}" type="parTrans" cxnId="{03931665-5EBC-4780-8083-B0D2C41AC6A4}">
      <dgm:prSet/>
      <dgm:spPr/>
      <dgm:t>
        <a:bodyPr/>
        <a:lstStyle/>
        <a:p>
          <a:endParaRPr lang="en-US"/>
        </a:p>
      </dgm:t>
    </dgm:pt>
    <dgm:pt modelId="{F5450016-ECB6-4DB6-97F0-752EF98D71DF}" type="sibTrans" cxnId="{03931665-5EBC-4780-8083-B0D2C41AC6A4}">
      <dgm:prSet/>
      <dgm:spPr/>
      <dgm:t>
        <a:bodyPr/>
        <a:lstStyle/>
        <a:p>
          <a:endParaRPr lang="en-US"/>
        </a:p>
      </dgm:t>
    </dgm:pt>
    <dgm:pt modelId="{D114E7F7-36AC-490C-B1AB-F88F2E477DED}">
      <dgm:prSet phldrT="[Text]"/>
      <dgm:spPr/>
      <dgm:t>
        <a:bodyPr/>
        <a:lstStyle/>
        <a:p>
          <a:r>
            <a:rPr lang="en-US" dirty="0"/>
            <a:t>Culture</a:t>
          </a:r>
        </a:p>
      </dgm:t>
    </dgm:pt>
    <dgm:pt modelId="{C08F3C9C-25F1-4E0E-9BF3-FF427D38714C}" type="sibTrans" cxnId="{61317C3D-0075-4C19-BF86-504FC5538F6A}">
      <dgm:prSet/>
      <dgm:spPr/>
      <dgm:t>
        <a:bodyPr/>
        <a:lstStyle/>
        <a:p>
          <a:endParaRPr lang="en-US"/>
        </a:p>
      </dgm:t>
    </dgm:pt>
    <dgm:pt modelId="{6AA8B582-6F1B-4E62-BC6D-3CE2974260E8}" type="parTrans" cxnId="{61317C3D-0075-4C19-BF86-504FC5538F6A}">
      <dgm:prSet/>
      <dgm:spPr/>
      <dgm:t>
        <a:bodyPr/>
        <a:lstStyle/>
        <a:p>
          <a:endParaRPr lang="en-US"/>
        </a:p>
      </dgm:t>
    </dgm:pt>
    <dgm:pt modelId="{4ABFB6DD-FF6B-4172-8CC5-C010F48A64C8}" type="pres">
      <dgm:prSet presAssocID="{2EC0F2DA-06DE-4475-928C-D2B6C824CFEC}" presName="Name0" presStyleCnt="0">
        <dgm:presLayoutVars>
          <dgm:chMax val="1"/>
          <dgm:dir/>
          <dgm:animLvl val="ctr"/>
          <dgm:resizeHandles val="exact"/>
        </dgm:presLayoutVars>
      </dgm:prSet>
      <dgm:spPr/>
    </dgm:pt>
    <dgm:pt modelId="{00BA7287-6255-499E-926E-7ACF6330309B}" type="pres">
      <dgm:prSet presAssocID="{D114E7F7-36AC-490C-B1AB-F88F2E477DED}" presName="centerShape" presStyleLbl="node0" presStyleIdx="0" presStyleCnt="1" custScaleX="129048"/>
      <dgm:spPr/>
    </dgm:pt>
    <dgm:pt modelId="{BE1FDCD8-BF87-4972-ACAB-F43AD44ADE04}" type="pres">
      <dgm:prSet presAssocID="{96267BD9-2DC2-4542-8804-C5E9B7BABA85}" presName="parTrans" presStyleLbl="sibTrans2D1" presStyleIdx="0" presStyleCnt="4"/>
      <dgm:spPr/>
    </dgm:pt>
    <dgm:pt modelId="{9947960A-28AE-4E9A-9349-782BB4346264}" type="pres">
      <dgm:prSet presAssocID="{96267BD9-2DC2-4542-8804-C5E9B7BABA85}" presName="connectorText" presStyleLbl="sibTrans2D1" presStyleIdx="0" presStyleCnt="4"/>
      <dgm:spPr/>
    </dgm:pt>
    <dgm:pt modelId="{A1457642-5D11-4679-A153-0856D2D79798}" type="pres">
      <dgm:prSet presAssocID="{B81D64FD-C84D-4689-B2FA-DB850FBF3B8B}" presName="node" presStyleLbl="node1" presStyleIdx="0" presStyleCnt="4" custScaleX="157532">
        <dgm:presLayoutVars>
          <dgm:bulletEnabled val="1"/>
        </dgm:presLayoutVars>
      </dgm:prSet>
      <dgm:spPr/>
    </dgm:pt>
    <dgm:pt modelId="{A836940F-11D4-4C2C-AFA6-84AF89F19AD4}" type="pres">
      <dgm:prSet presAssocID="{27E4634A-9095-4E73-B30B-302A843DE2F5}" presName="parTrans" presStyleLbl="sibTrans2D1" presStyleIdx="1" presStyleCnt="4"/>
      <dgm:spPr/>
    </dgm:pt>
    <dgm:pt modelId="{49502D63-2C8A-4099-A507-BFEA53303364}" type="pres">
      <dgm:prSet presAssocID="{27E4634A-9095-4E73-B30B-302A843DE2F5}" presName="connectorText" presStyleLbl="sibTrans2D1" presStyleIdx="1" presStyleCnt="4"/>
      <dgm:spPr/>
    </dgm:pt>
    <dgm:pt modelId="{EF7CB991-633B-4C21-8832-61EA4EC6B53D}" type="pres">
      <dgm:prSet presAssocID="{F43EF05B-7165-4ED8-AD3D-4560828B93C8}" presName="node" presStyleLbl="node1" presStyleIdx="1" presStyleCnt="4" custScaleX="182635" custRadScaleRad="131101" custRadScaleInc="-2729">
        <dgm:presLayoutVars>
          <dgm:bulletEnabled val="1"/>
        </dgm:presLayoutVars>
      </dgm:prSet>
      <dgm:spPr/>
    </dgm:pt>
    <dgm:pt modelId="{00DAF73D-6862-45D6-8AC5-1D27FDDBE756}" type="pres">
      <dgm:prSet presAssocID="{D8F955CE-9ECC-46E7-9915-78995A063CE5}" presName="parTrans" presStyleLbl="sibTrans2D1" presStyleIdx="2" presStyleCnt="4"/>
      <dgm:spPr/>
    </dgm:pt>
    <dgm:pt modelId="{92033FCC-9FD9-44FF-AF67-9A732F345158}" type="pres">
      <dgm:prSet presAssocID="{D8F955CE-9ECC-46E7-9915-78995A063CE5}" presName="connectorText" presStyleLbl="sibTrans2D1" presStyleIdx="2" presStyleCnt="4"/>
      <dgm:spPr/>
    </dgm:pt>
    <dgm:pt modelId="{E0BEFC61-B17F-493F-9F35-289961FB2E0F}" type="pres">
      <dgm:prSet presAssocID="{0E0E6477-18DA-4B3B-833E-38F904F4DF0B}" presName="node" presStyleLbl="node1" presStyleIdx="2" presStyleCnt="4" custScaleX="157054">
        <dgm:presLayoutVars>
          <dgm:bulletEnabled val="1"/>
        </dgm:presLayoutVars>
      </dgm:prSet>
      <dgm:spPr/>
    </dgm:pt>
    <dgm:pt modelId="{40BC9DEF-CCE1-4F73-8244-267EF519ED7E}" type="pres">
      <dgm:prSet presAssocID="{5F656DA5-6A21-47D4-B1C6-4505CF8D87C4}" presName="parTrans" presStyleLbl="sibTrans2D1" presStyleIdx="3" presStyleCnt="4"/>
      <dgm:spPr/>
    </dgm:pt>
    <dgm:pt modelId="{A2E7D40E-AB64-450C-A6BE-923E4885117F}" type="pres">
      <dgm:prSet presAssocID="{5F656DA5-6A21-47D4-B1C6-4505CF8D87C4}" presName="connectorText" presStyleLbl="sibTrans2D1" presStyleIdx="3" presStyleCnt="4"/>
      <dgm:spPr/>
    </dgm:pt>
    <dgm:pt modelId="{FBC912FE-7A41-48BF-A433-AC21EA84EC12}" type="pres">
      <dgm:prSet presAssocID="{EA7A1667-34A3-464A-8517-99EEBF303A67}" presName="node" presStyleLbl="node1" presStyleIdx="3" presStyleCnt="4" custScaleX="180896" custRadScaleRad="119163" custRadScaleInc="-2809">
        <dgm:presLayoutVars>
          <dgm:bulletEnabled val="1"/>
        </dgm:presLayoutVars>
      </dgm:prSet>
      <dgm:spPr/>
    </dgm:pt>
  </dgm:ptLst>
  <dgm:cxnLst>
    <dgm:cxn modelId="{E607AA0E-A5DE-45E8-BC7B-9ED23EAB7B50}" type="presOf" srcId="{D114E7F7-36AC-490C-B1AB-F88F2E477DED}" destId="{00BA7287-6255-499E-926E-7ACF6330309B}" srcOrd="0" destOrd="0" presId="urn:microsoft.com/office/officeart/2005/8/layout/radial5"/>
    <dgm:cxn modelId="{D6C27A1A-6F26-47EE-A336-960DF8152164}" type="presOf" srcId="{27E4634A-9095-4E73-B30B-302A843DE2F5}" destId="{49502D63-2C8A-4099-A507-BFEA53303364}" srcOrd="1" destOrd="0" presId="urn:microsoft.com/office/officeart/2005/8/layout/radial5"/>
    <dgm:cxn modelId="{42357026-FACA-4786-A7BD-F12151F21B2E}" type="presOf" srcId="{5F656DA5-6A21-47D4-B1C6-4505CF8D87C4}" destId="{40BC9DEF-CCE1-4F73-8244-267EF519ED7E}" srcOrd="0" destOrd="0" presId="urn:microsoft.com/office/officeart/2005/8/layout/radial5"/>
    <dgm:cxn modelId="{CA3E9539-71B3-4927-89BD-E33933087031}" srcId="{D114E7F7-36AC-490C-B1AB-F88F2E477DED}" destId="{B81D64FD-C84D-4689-B2FA-DB850FBF3B8B}" srcOrd="0" destOrd="0" parTransId="{96267BD9-2DC2-4542-8804-C5E9B7BABA85}" sibTransId="{85BF05A0-43EC-4C2C-9B11-66644AEC36D9}"/>
    <dgm:cxn modelId="{61317C3D-0075-4C19-BF86-504FC5538F6A}" srcId="{2EC0F2DA-06DE-4475-928C-D2B6C824CFEC}" destId="{D114E7F7-36AC-490C-B1AB-F88F2E477DED}" srcOrd="0" destOrd="0" parTransId="{6AA8B582-6F1B-4E62-BC6D-3CE2974260E8}" sibTransId="{C08F3C9C-25F1-4E0E-9BF3-FF427D38714C}"/>
    <dgm:cxn modelId="{A7A38F3F-2219-4BB9-A813-9AF49A913248}" type="presOf" srcId="{96267BD9-2DC2-4542-8804-C5E9B7BABA85}" destId="{BE1FDCD8-BF87-4972-ACAB-F43AD44ADE04}" srcOrd="0" destOrd="0" presId="urn:microsoft.com/office/officeart/2005/8/layout/radial5"/>
    <dgm:cxn modelId="{1AFB9342-A122-4F23-91B8-908C4789EABF}" type="presOf" srcId="{27E4634A-9095-4E73-B30B-302A843DE2F5}" destId="{A836940F-11D4-4C2C-AFA6-84AF89F19AD4}" srcOrd="0" destOrd="0" presId="urn:microsoft.com/office/officeart/2005/8/layout/radial5"/>
    <dgm:cxn modelId="{AE41C84B-7636-4F23-BB2B-9E9F3F10A73C}" type="presOf" srcId="{2EC0F2DA-06DE-4475-928C-D2B6C824CFEC}" destId="{4ABFB6DD-FF6B-4172-8CC5-C010F48A64C8}" srcOrd="0" destOrd="0" presId="urn:microsoft.com/office/officeart/2005/8/layout/radial5"/>
    <dgm:cxn modelId="{57B7745A-F7CC-4C6F-AFD4-EC6CEF2E5629}" type="presOf" srcId="{EA7A1667-34A3-464A-8517-99EEBF303A67}" destId="{FBC912FE-7A41-48BF-A433-AC21EA84EC12}" srcOrd="0" destOrd="0" presId="urn:microsoft.com/office/officeart/2005/8/layout/radial5"/>
    <dgm:cxn modelId="{03931665-5EBC-4780-8083-B0D2C41AC6A4}" srcId="{D114E7F7-36AC-490C-B1AB-F88F2E477DED}" destId="{EA7A1667-34A3-464A-8517-99EEBF303A67}" srcOrd="3" destOrd="0" parTransId="{5F656DA5-6A21-47D4-B1C6-4505CF8D87C4}" sibTransId="{F5450016-ECB6-4DB6-97F0-752EF98D71DF}"/>
    <dgm:cxn modelId="{5FF0887D-4DDA-4DDA-B65A-BD7127BE66CE}" type="presOf" srcId="{F43EF05B-7165-4ED8-AD3D-4560828B93C8}" destId="{EF7CB991-633B-4C21-8832-61EA4EC6B53D}" srcOrd="0" destOrd="0" presId="urn:microsoft.com/office/officeart/2005/8/layout/radial5"/>
    <dgm:cxn modelId="{59BB4687-2DB2-4227-BD0B-E6AECCD390C2}" srcId="{D114E7F7-36AC-490C-B1AB-F88F2E477DED}" destId="{0E0E6477-18DA-4B3B-833E-38F904F4DF0B}" srcOrd="2" destOrd="0" parTransId="{D8F955CE-9ECC-46E7-9915-78995A063CE5}" sibTransId="{A14CA36B-44A4-4F35-BD10-C858439F7072}"/>
    <dgm:cxn modelId="{092A278C-95DA-478D-8461-17EC0639BC0B}" type="presOf" srcId="{0E0E6477-18DA-4B3B-833E-38F904F4DF0B}" destId="{E0BEFC61-B17F-493F-9F35-289961FB2E0F}" srcOrd="0" destOrd="0" presId="urn:microsoft.com/office/officeart/2005/8/layout/radial5"/>
    <dgm:cxn modelId="{4EA749AD-4E32-4BA0-97BC-D7BAF18552F3}" type="presOf" srcId="{B81D64FD-C84D-4689-B2FA-DB850FBF3B8B}" destId="{A1457642-5D11-4679-A153-0856D2D79798}" srcOrd="0" destOrd="0" presId="urn:microsoft.com/office/officeart/2005/8/layout/radial5"/>
    <dgm:cxn modelId="{7918AAAD-A636-45EB-8992-48D38541415F}" type="presOf" srcId="{D8F955CE-9ECC-46E7-9915-78995A063CE5}" destId="{92033FCC-9FD9-44FF-AF67-9A732F345158}" srcOrd="1" destOrd="0" presId="urn:microsoft.com/office/officeart/2005/8/layout/radial5"/>
    <dgm:cxn modelId="{C89BB2B5-78D7-4288-AC8F-843D28905D97}" type="presOf" srcId="{D8F955CE-9ECC-46E7-9915-78995A063CE5}" destId="{00DAF73D-6862-45D6-8AC5-1D27FDDBE756}" srcOrd="0" destOrd="0" presId="urn:microsoft.com/office/officeart/2005/8/layout/radial5"/>
    <dgm:cxn modelId="{4F2AA3DA-0882-4386-B8FA-2414133FF8B8}" type="presOf" srcId="{5F656DA5-6A21-47D4-B1C6-4505CF8D87C4}" destId="{A2E7D40E-AB64-450C-A6BE-923E4885117F}" srcOrd="1" destOrd="0" presId="urn:microsoft.com/office/officeart/2005/8/layout/radial5"/>
    <dgm:cxn modelId="{99693BDB-6EA5-4C72-A4DA-183B638104C9}" srcId="{D114E7F7-36AC-490C-B1AB-F88F2E477DED}" destId="{F43EF05B-7165-4ED8-AD3D-4560828B93C8}" srcOrd="1" destOrd="0" parTransId="{27E4634A-9095-4E73-B30B-302A843DE2F5}" sibTransId="{7F062605-82A6-46FA-A8E1-996E123309AF}"/>
    <dgm:cxn modelId="{DC4534F5-9740-4ECB-A247-0B67B1FDF170}" type="presOf" srcId="{96267BD9-2DC2-4542-8804-C5E9B7BABA85}" destId="{9947960A-28AE-4E9A-9349-782BB4346264}" srcOrd="1" destOrd="0" presId="urn:microsoft.com/office/officeart/2005/8/layout/radial5"/>
    <dgm:cxn modelId="{C61B0785-3B03-4258-B362-08F5A3ABBA5C}" type="presParOf" srcId="{4ABFB6DD-FF6B-4172-8CC5-C010F48A64C8}" destId="{00BA7287-6255-499E-926E-7ACF6330309B}" srcOrd="0" destOrd="0" presId="urn:microsoft.com/office/officeart/2005/8/layout/radial5"/>
    <dgm:cxn modelId="{98713993-61F6-4926-B3AC-CEF5E6ECB059}" type="presParOf" srcId="{4ABFB6DD-FF6B-4172-8CC5-C010F48A64C8}" destId="{BE1FDCD8-BF87-4972-ACAB-F43AD44ADE04}" srcOrd="1" destOrd="0" presId="urn:microsoft.com/office/officeart/2005/8/layout/radial5"/>
    <dgm:cxn modelId="{1773067D-7CB3-4230-9D02-A1C889B350F4}" type="presParOf" srcId="{BE1FDCD8-BF87-4972-ACAB-F43AD44ADE04}" destId="{9947960A-28AE-4E9A-9349-782BB4346264}" srcOrd="0" destOrd="0" presId="urn:microsoft.com/office/officeart/2005/8/layout/radial5"/>
    <dgm:cxn modelId="{D75FF46E-67CD-4D25-9FD6-2D36CEAA6416}" type="presParOf" srcId="{4ABFB6DD-FF6B-4172-8CC5-C010F48A64C8}" destId="{A1457642-5D11-4679-A153-0856D2D79798}" srcOrd="2" destOrd="0" presId="urn:microsoft.com/office/officeart/2005/8/layout/radial5"/>
    <dgm:cxn modelId="{DF162D0A-A630-46D2-B95A-41003FC02909}" type="presParOf" srcId="{4ABFB6DD-FF6B-4172-8CC5-C010F48A64C8}" destId="{A836940F-11D4-4C2C-AFA6-84AF89F19AD4}" srcOrd="3" destOrd="0" presId="urn:microsoft.com/office/officeart/2005/8/layout/radial5"/>
    <dgm:cxn modelId="{FF5FA106-FD1E-4528-B1AF-A2B9D5251480}" type="presParOf" srcId="{A836940F-11D4-4C2C-AFA6-84AF89F19AD4}" destId="{49502D63-2C8A-4099-A507-BFEA53303364}" srcOrd="0" destOrd="0" presId="urn:microsoft.com/office/officeart/2005/8/layout/radial5"/>
    <dgm:cxn modelId="{35665AAC-37F3-4810-B1EC-C46918D21A72}" type="presParOf" srcId="{4ABFB6DD-FF6B-4172-8CC5-C010F48A64C8}" destId="{EF7CB991-633B-4C21-8832-61EA4EC6B53D}" srcOrd="4" destOrd="0" presId="urn:microsoft.com/office/officeart/2005/8/layout/radial5"/>
    <dgm:cxn modelId="{578B8326-89C5-432C-B8CF-504317A5A28D}" type="presParOf" srcId="{4ABFB6DD-FF6B-4172-8CC5-C010F48A64C8}" destId="{00DAF73D-6862-45D6-8AC5-1D27FDDBE756}" srcOrd="5" destOrd="0" presId="urn:microsoft.com/office/officeart/2005/8/layout/radial5"/>
    <dgm:cxn modelId="{2B4E3C58-17F8-4ED1-AF80-E286DFED1F0D}" type="presParOf" srcId="{00DAF73D-6862-45D6-8AC5-1D27FDDBE756}" destId="{92033FCC-9FD9-44FF-AF67-9A732F345158}" srcOrd="0" destOrd="0" presId="urn:microsoft.com/office/officeart/2005/8/layout/radial5"/>
    <dgm:cxn modelId="{960EB17C-7468-49D9-980B-2D6E8D2A653D}" type="presParOf" srcId="{4ABFB6DD-FF6B-4172-8CC5-C010F48A64C8}" destId="{E0BEFC61-B17F-493F-9F35-289961FB2E0F}" srcOrd="6" destOrd="0" presId="urn:microsoft.com/office/officeart/2005/8/layout/radial5"/>
    <dgm:cxn modelId="{15CF52E3-6167-4E09-AA99-DEE3DFEB16EB}" type="presParOf" srcId="{4ABFB6DD-FF6B-4172-8CC5-C010F48A64C8}" destId="{40BC9DEF-CCE1-4F73-8244-267EF519ED7E}" srcOrd="7" destOrd="0" presId="urn:microsoft.com/office/officeart/2005/8/layout/radial5"/>
    <dgm:cxn modelId="{9D1615CE-B65E-4909-B848-34BF2BC27F77}" type="presParOf" srcId="{40BC9DEF-CCE1-4F73-8244-267EF519ED7E}" destId="{A2E7D40E-AB64-450C-A6BE-923E4885117F}" srcOrd="0" destOrd="0" presId="urn:microsoft.com/office/officeart/2005/8/layout/radial5"/>
    <dgm:cxn modelId="{99E2AB68-7EAA-4ED3-9735-2E76BD75E1CB}" type="presParOf" srcId="{4ABFB6DD-FF6B-4172-8CC5-C010F48A64C8}" destId="{FBC912FE-7A41-48BF-A433-AC21EA84EC1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C79E9-EEFF-7046-BE84-09370522C950}" type="doc">
      <dgm:prSet loTypeId="urn:microsoft.com/office/officeart/2005/8/layout/process4" loCatId="" qsTypeId="urn:microsoft.com/office/officeart/2005/8/quickstyle/simple1" qsCatId="simple" csTypeId="urn:microsoft.com/office/officeart/2005/8/colors/accent6_1" csCatId="accent6" phldr="1"/>
      <dgm:spPr/>
      <dgm:t>
        <a:bodyPr/>
        <a:lstStyle/>
        <a:p>
          <a:endParaRPr lang="en-US"/>
        </a:p>
      </dgm:t>
    </dgm:pt>
    <dgm:pt modelId="{45583542-AE7D-3A42-8AEF-AB135C817816}">
      <dgm:prSet phldrT="[Text]" custT="1"/>
      <dgm:spPr/>
      <dgm:t>
        <a:bodyPr/>
        <a:lstStyle/>
        <a:p>
          <a:r>
            <a:rPr lang="en-US" sz="3200"/>
            <a:t>Stress</a:t>
          </a:r>
        </a:p>
      </dgm:t>
    </dgm:pt>
    <dgm:pt modelId="{0C22DBE0-EECA-5C4E-ABB5-0412C56F108E}" type="parTrans" cxnId="{C45DC512-5B43-1948-94FB-81347F6C994F}">
      <dgm:prSet/>
      <dgm:spPr/>
      <dgm:t>
        <a:bodyPr/>
        <a:lstStyle/>
        <a:p>
          <a:endParaRPr lang="en-US"/>
        </a:p>
      </dgm:t>
    </dgm:pt>
    <dgm:pt modelId="{C5AAFCF5-9BEE-D542-BB5A-521B0E6854A1}" type="sibTrans" cxnId="{C45DC512-5B43-1948-94FB-81347F6C994F}">
      <dgm:prSet/>
      <dgm:spPr/>
      <dgm:t>
        <a:bodyPr/>
        <a:lstStyle/>
        <a:p>
          <a:endParaRPr lang="en-US"/>
        </a:p>
      </dgm:t>
    </dgm:pt>
    <dgm:pt modelId="{FBB288B6-5339-8645-BD49-4E10F8DD8B56}">
      <dgm:prSet phldrT="[Text]"/>
      <dgm:spPr/>
      <dgm:t>
        <a:bodyPr/>
        <a:lstStyle/>
        <a:p>
          <a:r>
            <a:rPr lang="en-US"/>
            <a:t>Unpredictable, Extreme, Prolonged </a:t>
          </a:r>
        </a:p>
      </dgm:t>
    </dgm:pt>
    <dgm:pt modelId="{46CD7A65-6494-9746-B274-2FBFE9A0C94E}" type="parTrans" cxnId="{B4FB3ACF-2C3E-8D4B-9057-5354AC093143}">
      <dgm:prSet/>
      <dgm:spPr/>
      <dgm:t>
        <a:bodyPr/>
        <a:lstStyle/>
        <a:p>
          <a:endParaRPr lang="en-US"/>
        </a:p>
      </dgm:t>
    </dgm:pt>
    <dgm:pt modelId="{E0EB0660-EFFF-6849-8E79-58D93D280800}" type="sibTrans" cxnId="{B4FB3ACF-2C3E-8D4B-9057-5354AC093143}">
      <dgm:prSet/>
      <dgm:spPr/>
      <dgm:t>
        <a:bodyPr/>
        <a:lstStyle/>
        <a:p>
          <a:endParaRPr lang="en-US"/>
        </a:p>
      </dgm:t>
    </dgm:pt>
    <dgm:pt modelId="{52DB6A89-06F2-BF49-A150-637D0BA4CE7B}">
      <dgm:prSet phldrT="[Text]"/>
      <dgm:spPr/>
      <dgm:t>
        <a:bodyPr/>
        <a:lstStyle/>
        <a:p>
          <a:r>
            <a:rPr lang="en-US"/>
            <a:t>SENSITIZATION (VULNERABILITY) </a:t>
          </a:r>
        </a:p>
      </dgm:t>
    </dgm:pt>
    <dgm:pt modelId="{2370BDF7-55DA-DD40-8AD5-D48848865EF2}" type="parTrans" cxnId="{753105FD-515D-3C47-BA78-720B604D7684}">
      <dgm:prSet/>
      <dgm:spPr/>
      <dgm:t>
        <a:bodyPr/>
        <a:lstStyle/>
        <a:p>
          <a:endParaRPr lang="en-US"/>
        </a:p>
      </dgm:t>
    </dgm:pt>
    <dgm:pt modelId="{026CE419-405B-CA47-83DA-2532F6D8DB8E}" type="sibTrans" cxnId="{753105FD-515D-3C47-BA78-720B604D7684}">
      <dgm:prSet/>
      <dgm:spPr/>
      <dgm:t>
        <a:bodyPr/>
        <a:lstStyle/>
        <a:p>
          <a:endParaRPr lang="en-US"/>
        </a:p>
      </dgm:t>
    </dgm:pt>
    <dgm:pt modelId="{B41E3D72-E0D5-7A4A-A6CF-0D0D919AC74B}">
      <dgm:prSet phldrT="[Text]" custT="1"/>
      <dgm:spPr/>
      <dgm:t>
        <a:bodyPr/>
        <a:lstStyle/>
        <a:p>
          <a:r>
            <a:rPr lang="en-US" sz="2000" b="0"/>
            <a:t>Predictable, Moderate, Controllable </a:t>
          </a:r>
        </a:p>
      </dgm:t>
    </dgm:pt>
    <dgm:pt modelId="{0F9223A2-6049-EE43-9FF6-A6D7EF5A295E}" type="parTrans" cxnId="{09B5CEAB-A060-2B4A-981C-91370F06714D}">
      <dgm:prSet/>
      <dgm:spPr/>
      <dgm:t>
        <a:bodyPr/>
        <a:lstStyle/>
        <a:p>
          <a:endParaRPr lang="en-US"/>
        </a:p>
      </dgm:t>
    </dgm:pt>
    <dgm:pt modelId="{EB7B6AAF-01BA-BE46-92BC-353EAF637D00}" type="sibTrans" cxnId="{09B5CEAB-A060-2B4A-981C-91370F06714D}">
      <dgm:prSet/>
      <dgm:spPr/>
      <dgm:t>
        <a:bodyPr/>
        <a:lstStyle/>
        <a:p>
          <a:endParaRPr lang="en-US"/>
        </a:p>
      </dgm:t>
    </dgm:pt>
    <dgm:pt modelId="{F8180A00-4755-EF49-A9FA-84205A485AB9}">
      <dgm:prSet phldrT="[Text]" custT="1"/>
      <dgm:spPr/>
      <dgm:t>
        <a:bodyPr/>
        <a:lstStyle/>
        <a:p>
          <a:r>
            <a:rPr lang="en-US" sz="2800"/>
            <a:t>Tolerance (Resilience)</a:t>
          </a:r>
        </a:p>
      </dgm:t>
    </dgm:pt>
    <dgm:pt modelId="{B25D3E53-3979-5C47-AE85-A0F6BD1ABE72}" type="parTrans" cxnId="{0DB140F1-2466-ED4D-950A-DA74426DA19D}">
      <dgm:prSet/>
      <dgm:spPr/>
      <dgm:t>
        <a:bodyPr/>
        <a:lstStyle/>
        <a:p>
          <a:endParaRPr lang="en-US"/>
        </a:p>
      </dgm:t>
    </dgm:pt>
    <dgm:pt modelId="{B0497DE5-AFAE-AB41-AB0C-5E22D15D0927}" type="sibTrans" cxnId="{0DB140F1-2466-ED4D-950A-DA74426DA19D}">
      <dgm:prSet/>
      <dgm:spPr/>
      <dgm:t>
        <a:bodyPr/>
        <a:lstStyle/>
        <a:p>
          <a:endParaRPr lang="en-US"/>
        </a:p>
      </dgm:t>
    </dgm:pt>
    <dgm:pt modelId="{8108C6CE-8561-3E4D-9CFB-CC6FDAF82E14}">
      <dgm:prSet phldrT="[Text]"/>
      <dgm:spPr/>
      <dgm:t>
        <a:bodyPr/>
        <a:lstStyle/>
        <a:p>
          <a:endParaRPr lang="en-US"/>
        </a:p>
      </dgm:t>
    </dgm:pt>
    <dgm:pt modelId="{4BEE44CC-2B1E-5B41-9041-889CDEB3F5AB}" type="parTrans" cxnId="{12344D7C-AE92-9747-9206-F2EC20186F4D}">
      <dgm:prSet/>
      <dgm:spPr/>
      <dgm:t>
        <a:bodyPr/>
        <a:lstStyle/>
        <a:p>
          <a:endParaRPr lang="en-US"/>
        </a:p>
      </dgm:t>
    </dgm:pt>
    <dgm:pt modelId="{CDD79E8F-051B-9A44-8679-F3C39B810699}" type="sibTrans" cxnId="{12344D7C-AE92-9747-9206-F2EC20186F4D}">
      <dgm:prSet/>
      <dgm:spPr/>
      <dgm:t>
        <a:bodyPr/>
        <a:lstStyle/>
        <a:p>
          <a:endParaRPr lang="en-US"/>
        </a:p>
      </dgm:t>
    </dgm:pt>
    <dgm:pt modelId="{FA88387F-9018-024D-9BF5-D67A0E3FEB53}" type="pres">
      <dgm:prSet presAssocID="{3D8C79E9-EEFF-7046-BE84-09370522C950}" presName="Name0" presStyleCnt="0">
        <dgm:presLayoutVars>
          <dgm:dir/>
          <dgm:animLvl val="lvl"/>
          <dgm:resizeHandles val="exact"/>
        </dgm:presLayoutVars>
      </dgm:prSet>
      <dgm:spPr/>
    </dgm:pt>
    <dgm:pt modelId="{04C9DF39-D2A4-6B4E-A28B-CDF6E98DC219}" type="pres">
      <dgm:prSet presAssocID="{F8180A00-4755-EF49-A9FA-84205A485AB9}" presName="boxAndChildren" presStyleCnt="0"/>
      <dgm:spPr/>
    </dgm:pt>
    <dgm:pt modelId="{74E78921-1548-9348-8BE0-8996B94A9349}" type="pres">
      <dgm:prSet presAssocID="{F8180A00-4755-EF49-A9FA-84205A485AB9}" presName="parentTextBox" presStyleLbl="node1" presStyleIdx="0" presStyleCnt="4"/>
      <dgm:spPr/>
    </dgm:pt>
    <dgm:pt modelId="{77D09033-AEB2-CC43-A4DB-8A067C096448}" type="pres">
      <dgm:prSet presAssocID="{EB7B6AAF-01BA-BE46-92BC-353EAF637D00}" presName="sp" presStyleCnt="0"/>
      <dgm:spPr/>
    </dgm:pt>
    <dgm:pt modelId="{74E49DAD-396D-9C48-8B4E-9739A479C9DE}" type="pres">
      <dgm:prSet presAssocID="{B41E3D72-E0D5-7A4A-A6CF-0D0D919AC74B}" presName="arrowAndChildren" presStyleCnt="0"/>
      <dgm:spPr/>
    </dgm:pt>
    <dgm:pt modelId="{26FA64D8-4CA2-0144-8080-6DAF469DE6E3}" type="pres">
      <dgm:prSet presAssocID="{B41E3D72-E0D5-7A4A-A6CF-0D0D919AC74B}" presName="parentTextArrow" presStyleLbl="node1" presStyleIdx="1" presStyleCnt="4"/>
      <dgm:spPr/>
    </dgm:pt>
    <dgm:pt modelId="{017660CB-4CB3-FB42-9E10-444FEE41FF28}" type="pres">
      <dgm:prSet presAssocID="{CDD79E8F-051B-9A44-8679-F3C39B810699}" presName="sp" presStyleCnt="0"/>
      <dgm:spPr/>
    </dgm:pt>
    <dgm:pt modelId="{E082156C-DB53-A145-92C3-BF2BD1ACD774}" type="pres">
      <dgm:prSet presAssocID="{8108C6CE-8561-3E4D-9CFB-CC6FDAF82E14}" presName="arrowAndChildren" presStyleCnt="0"/>
      <dgm:spPr/>
    </dgm:pt>
    <dgm:pt modelId="{ED05523E-696A-E946-9EAD-28E58642FC52}" type="pres">
      <dgm:prSet presAssocID="{8108C6CE-8561-3E4D-9CFB-CC6FDAF82E14}" presName="parentTextArrow" presStyleLbl="node1" presStyleIdx="1" presStyleCnt="4"/>
      <dgm:spPr/>
    </dgm:pt>
    <dgm:pt modelId="{D7DD9E4B-0C57-BF40-AC80-B8D9E9CF412A}" type="pres">
      <dgm:prSet presAssocID="{8108C6CE-8561-3E4D-9CFB-CC6FDAF82E14}" presName="arrow" presStyleLbl="node1" presStyleIdx="2" presStyleCnt="4"/>
      <dgm:spPr/>
    </dgm:pt>
    <dgm:pt modelId="{D663D705-EEF1-7748-890D-7E3899B227D6}" type="pres">
      <dgm:prSet presAssocID="{8108C6CE-8561-3E4D-9CFB-CC6FDAF82E14}" presName="descendantArrow" presStyleCnt="0"/>
      <dgm:spPr/>
    </dgm:pt>
    <dgm:pt modelId="{22C5955F-C08C-9B40-A3A9-3EBE7AF0B952}" type="pres">
      <dgm:prSet presAssocID="{52DB6A89-06F2-BF49-A150-637D0BA4CE7B}" presName="childTextArrow" presStyleLbl="fgAccFollowNode1" presStyleIdx="0" presStyleCnt="2">
        <dgm:presLayoutVars>
          <dgm:bulletEnabled val="1"/>
        </dgm:presLayoutVars>
      </dgm:prSet>
      <dgm:spPr/>
    </dgm:pt>
    <dgm:pt modelId="{66438616-0294-7A43-8AAD-8EA874BD6F63}" type="pres">
      <dgm:prSet presAssocID="{C5AAFCF5-9BEE-D542-BB5A-521B0E6854A1}" presName="sp" presStyleCnt="0"/>
      <dgm:spPr/>
    </dgm:pt>
    <dgm:pt modelId="{C7FBA29A-96CA-6744-8444-37D9302DA88D}" type="pres">
      <dgm:prSet presAssocID="{45583542-AE7D-3A42-8AEF-AB135C817816}" presName="arrowAndChildren" presStyleCnt="0"/>
      <dgm:spPr/>
    </dgm:pt>
    <dgm:pt modelId="{9BA832F5-4FFA-EA4B-B724-5456F8FB1A15}" type="pres">
      <dgm:prSet presAssocID="{45583542-AE7D-3A42-8AEF-AB135C817816}" presName="parentTextArrow" presStyleLbl="node1" presStyleIdx="2" presStyleCnt="4"/>
      <dgm:spPr/>
    </dgm:pt>
    <dgm:pt modelId="{EC5742B4-CAF3-AC4A-B732-72F845BF636D}" type="pres">
      <dgm:prSet presAssocID="{45583542-AE7D-3A42-8AEF-AB135C817816}" presName="arrow" presStyleLbl="node1" presStyleIdx="3" presStyleCnt="4"/>
      <dgm:spPr/>
    </dgm:pt>
    <dgm:pt modelId="{94E7E115-4EA5-7D41-B1B6-571CC588088B}" type="pres">
      <dgm:prSet presAssocID="{45583542-AE7D-3A42-8AEF-AB135C817816}" presName="descendantArrow" presStyleCnt="0"/>
      <dgm:spPr/>
    </dgm:pt>
    <dgm:pt modelId="{0C4D443E-0008-D341-91F1-B974F0E53310}" type="pres">
      <dgm:prSet presAssocID="{FBB288B6-5339-8645-BD49-4E10F8DD8B56}" presName="childTextArrow" presStyleLbl="fgAccFollowNode1" presStyleIdx="1" presStyleCnt="2">
        <dgm:presLayoutVars>
          <dgm:bulletEnabled val="1"/>
        </dgm:presLayoutVars>
      </dgm:prSet>
      <dgm:spPr/>
    </dgm:pt>
  </dgm:ptLst>
  <dgm:cxnLst>
    <dgm:cxn modelId="{C45DC512-5B43-1948-94FB-81347F6C994F}" srcId="{3D8C79E9-EEFF-7046-BE84-09370522C950}" destId="{45583542-AE7D-3A42-8AEF-AB135C817816}" srcOrd="0" destOrd="0" parTransId="{0C22DBE0-EECA-5C4E-ABB5-0412C56F108E}" sibTransId="{C5AAFCF5-9BEE-D542-BB5A-521B0E6854A1}"/>
    <dgm:cxn modelId="{AD858715-5150-4D4D-A1F1-D0E7E0BF3379}" type="presOf" srcId="{FBB288B6-5339-8645-BD49-4E10F8DD8B56}" destId="{0C4D443E-0008-D341-91F1-B974F0E53310}" srcOrd="0" destOrd="0" presId="urn:microsoft.com/office/officeart/2005/8/layout/process4"/>
    <dgm:cxn modelId="{2EF0D945-E2F8-CF45-B53F-E17026AFD8E6}" type="presOf" srcId="{45583542-AE7D-3A42-8AEF-AB135C817816}" destId="{EC5742B4-CAF3-AC4A-B732-72F845BF636D}" srcOrd="1" destOrd="0" presId="urn:microsoft.com/office/officeart/2005/8/layout/process4"/>
    <dgm:cxn modelId="{EDE9B74D-5C26-C74D-880D-531815E9BAE2}" type="presOf" srcId="{8108C6CE-8561-3E4D-9CFB-CC6FDAF82E14}" destId="{ED05523E-696A-E946-9EAD-28E58642FC52}" srcOrd="0" destOrd="0" presId="urn:microsoft.com/office/officeart/2005/8/layout/process4"/>
    <dgm:cxn modelId="{8EED7E57-C357-EF49-977D-39A73CF3BEE3}" type="presOf" srcId="{3D8C79E9-EEFF-7046-BE84-09370522C950}" destId="{FA88387F-9018-024D-9BF5-D67A0E3FEB53}" srcOrd="0" destOrd="0" presId="urn:microsoft.com/office/officeart/2005/8/layout/process4"/>
    <dgm:cxn modelId="{58439B59-57A1-A34A-A428-FE7FAFF5576C}" type="presOf" srcId="{F8180A00-4755-EF49-A9FA-84205A485AB9}" destId="{74E78921-1548-9348-8BE0-8996B94A9349}" srcOrd="0" destOrd="0" presId="urn:microsoft.com/office/officeart/2005/8/layout/process4"/>
    <dgm:cxn modelId="{12344D7C-AE92-9747-9206-F2EC20186F4D}" srcId="{3D8C79E9-EEFF-7046-BE84-09370522C950}" destId="{8108C6CE-8561-3E4D-9CFB-CC6FDAF82E14}" srcOrd="1" destOrd="0" parTransId="{4BEE44CC-2B1E-5B41-9041-889CDEB3F5AB}" sibTransId="{CDD79E8F-051B-9A44-8679-F3C39B810699}"/>
    <dgm:cxn modelId="{9DBF2182-2FA5-FB4F-8C18-803FD9B1E258}" type="presOf" srcId="{52DB6A89-06F2-BF49-A150-637D0BA4CE7B}" destId="{22C5955F-C08C-9B40-A3A9-3EBE7AF0B952}" srcOrd="0" destOrd="0" presId="urn:microsoft.com/office/officeart/2005/8/layout/process4"/>
    <dgm:cxn modelId="{5C37668E-A535-694C-9250-BDEA074D717B}" type="presOf" srcId="{B41E3D72-E0D5-7A4A-A6CF-0D0D919AC74B}" destId="{26FA64D8-4CA2-0144-8080-6DAF469DE6E3}" srcOrd="0" destOrd="0" presId="urn:microsoft.com/office/officeart/2005/8/layout/process4"/>
    <dgm:cxn modelId="{20FF44A4-B2C1-1646-9795-7F83CB259EE5}" type="presOf" srcId="{8108C6CE-8561-3E4D-9CFB-CC6FDAF82E14}" destId="{D7DD9E4B-0C57-BF40-AC80-B8D9E9CF412A}" srcOrd="1" destOrd="0" presId="urn:microsoft.com/office/officeart/2005/8/layout/process4"/>
    <dgm:cxn modelId="{09B5CEAB-A060-2B4A-981C-91370F06714D}" srcId="{3D8C79E9-EEFF-7046-BE84-09370522C950}" destId="{B41E3D72-E0D5-7A4A-A6CF-0D0D919AC74B}" srcOrd="2" destOrd="0" parTransId="{0F9223A2-6049-EE43-9FF6-A6D7EF5A295E}" sibTransId="{EB7B6AAF-01BA-BE46-92BC-353EAF637D00}"/>
    <dgm:cxn modelId="{B4FB3ACF-2C3E-8D4B-9057-5354AC093143}" srcId="{45583542-AE7D-3A42-8AEF-AB135C817816}" destId="{FBB288B6-5339-8645-BD49-4E10F8DD8B56}" srcOrd="0" destOrd="0" parTransId="{46CD7A65-6494-9746-B274-2FBFE9A0C94E}" sibTransId="{E0EB0660-EFFF-6849-8E79-58D93D280800}"/>
    <dgm:cxn modelId="{6FD944D2-F0B7-E547-A773-2288522B127F}" type="presOf" srcId="{45583542-AE7D-3A42-8AEF-AB135C817816}" destId="{9BA832F5-4FFA-EA4B-B724-5456F8FB1A15}" srcOrd="0" destOrd="0" presId="urn:microsoft.com/office/officeart/2005/8/layout/process4"/>
    <dgm:cxn modelId="{0DB140F1-2466-ED4D-950A-DA74426DA19D}" srcId="{3D8C79E9-EEFF-7046-BE84-09370522C950}" destId="{F8180A00-4755-EF49-A9FA-84205A485AB9}" srcOrd="3" destOrd="0" parTransId="{B25D3E53-3979-5C47-AE85-A0F6BD1ABE72}" sibTransId="{B0497DE5-AFAE-AB41-AB0C-5E22D15D0927}"/>
    <dgm:cxn modelId="{753105FD-515D-3C47-BA78-720B604D7684}" srcId="{8108C6CE-8561-3E4D-9CFB-CC6FDAF82E14}" destId="{52DB6A89-06F2-BF49-A150-637D0BA4CE7B}" srcOrd="0" destOrd="0" parTransId="{2370BDF7-55DA-DD40-8AD5-D48848865EF2}" sibTransId="{026CE419-405B-CA47-83DA-2532F6D8DB8E}"/>
    <dgm:cxn modelId="{A135591D-6307-4B44-90D9-29903DF92207}" type="presParOf" srcId="{FA88387F-9018-024D-9BF5-D67A0E3FEB53}" destId="{04C9DF39-D2A4-6B4E-A28B-CDF6E98DC219}" srcOrd="0" destOrd="0" presId="urn:microsoft.com/office/officeart/2005/8/layout/process4"/>
    <dgm:cxn modelId="{8314696E-099B-7440-99CB-416E0FCBD3E1}" type="presParOf" srcId="{04C9DF39-D2A4-6B4E-A28B-CDF6E98DC219}" destId="{74E78921-1548-9348-8BE0-8996B94A9349}" srcOrd="0" destOrd="0" presId="urn:microsoft.com/office/officeart/2005/8/layout/process4"/>
    <dgm:cxn modelId="{A12AC408-674C-8948-B7FD-804238ADCE97}" type="presParOf" srcId="{FA88387F-9018-024D-9BF5-D67A0E3FEB53}" destId="{77D09033-AEB2-CC43-A4DB-8A067C096448}" srcOrd="1" destOrd="0" presId="urn:microsoft.com/office/officeart/2005/8/layout/process4"/>
    <dgm:cxn modelId="{DBD8378F-82D5-044F-9758-964125DDB029}" type="presParOf" srcId="{FA88387F-9018-024D-9BF5-D67A0E3FEB53}" destId="{74E49DAD-396D-9C48-8B4E-9739A479C9DE}" srcOrd="2" destOrd="0" presId="urn:microsoft.com/office/officeart/2005/8/layout/process4"/>
    <dgm:cxn modelId="{4D9339FC-F99A-0F49-A89A-B0F400FB5ECC}" type="presParOf" srcId="{74E49DAD-396D-9C48-8B4E-9739A479C9DE}" destId="{26FA64D8-4CA2-0144-8080-6DAF469DE6E3}" srcOrd="0" destOrd="0" presId="urn:microsoft.com/office/officeart/2005/8/layout/process4"/>
    <dgm:cxn modelId="{21E683C7-81E5-F944-AE6E-6154445A49AA}" type="presParOf" srcId="{FA88387F-9018-024D-9BF5-D67A0E3FEB53}" destId="{017660CB-4CB3-FB42-9E10-444FEE41FF28}" srcOrd="3" destOrd="0" presId="urn:microsoft.com/office/officeart/2005/8/layout/process4"/>
    <dgm:cxn modelId="{99ADE546-1918-EE47-AB23-B51599AF346A}" type="presParOf" srcId="{FA88387F-9018-024D-9BF5-D67A0E3FEB53}" destId="{E082156C-DB53-A145-92C3-BF2BD1ACD774}" srcOrd="4" destOrd="0" presId="urn:microsoft.com/office/officeart/2005/8/layout/process4"/>
    <dgm:cxn modelId="{1ADBCA14-E17A-324A-A741-A9F98E6BA75E}" type="presParOf" srcId="{E082156C-DB53-A145-92C3-BF2BD1ACD774}" destId="{ED05523E-696A-E946-9EAD-28E58642FC52}" srcOrd="0" destOrd="0" presId="urn:microsoft.com/office/officeart/2005/8/layout/process4"/>
    <dgm:cxn modelId="{1DA603F4-01CC-7A41-A7F2-F914A5D28A69}" type="presParOf" srcId="{E082156C-DB53-A145-92C3-BF2BD1ACD774}" destId="{D7DD9E4B-0C57-BF40-AC80-B8D9E9CF412A}" srcOrd="1" destOrd="0" presId="urn:microsoft.com/office/officeart/2005/8/layout/process4"/>
    <dgm:cxn modelId="{C844D8DB-84F5-FC44-9720-EACA3A05CEB7}" type="presParOf" srcId="{E082156C-DB53-A145-92C3-BF2BD1ACD774}" destId="{D663D705-EEF1-7748-890D-7E3899B227D6}" srcOrd="2" destOrd="0" presId="urn:microsoft.com/office/officeart/2005/8/layout/process4"/>
    <dgm:cxn modelId="{B72278C1-DE16-E84D-B92D-8AE7FEBF59EB}" type="presParOf" srcId="{D663D705-EEF1-7748-890D-7E3899B227D6}" destId="{22C5955F-C08C-9B40-A3A9-3EBE7AF0B952}" srcOrd="0" destOrd="0" presId="urn:microsoft.com/office/officeart/2005/8/layout/process4"/>
    <dgm:cxn modelId="{E0E5A9F0-B592-3743-BC26-AA29E8F08278}" type="presParOf" srcId="{FA88387F-9018-024D-9BF5-D67A0E3FEB53}" destId="{66438616-0294-7A43-8AAD-8EA874BD6F63}" srcOrd="5" destOrd="0" presId="urn:microsoft.com/office/officeart/2005/8/layout/process4"/>
    <dgm:cxn modelId="{4B736377-B975-7841-A074-67AD5AD34769}" type="presParOf" srcId="{FA88387F-9018-024D-9BF5-D67A0E3FEB53}" destId="{C7FBA29A-96CA-6744-8444-37D9302DA88D}" srcOrd="6" destOrd="0" presId="urn:microsoft.com/office/officeart/2005/8/layout/process4"/>
    <dgm:cxn modelId="{8F72DF76-A2FC-4D45-9F77-843D8BAD95BF}" type="presParOf" srcId="{C7FBA29A-96CA-6744-8444-37D9302DA88D}" destId="{9BA832F5-4FFA-EA4B-B724-5456F8FB1A15}" srcOrd="0" destOrd="0" presId="urn:microsoft.com/office/officeart/2005/8/layout/process4"/>
    <dgm:cxn modelId="{A426B2B4-1517-F347-9558-64C1B12F3018}" type="presParOf" srcId="{C7FBA29A-96CA-6744-8444-37D9302DA88D}" destId="{EC5742B4-CAF3-AC4A-B732-72F845BF636D}" srcOrd="1" destOrd="0" presId="urn:microsoft.com/office/officeart/2005/8/layout/process4"/>
    <dgm:cxn modelId="{B7E614BC-D284-EF42-B594-82B61570DFD6}" type="presParOf" srcId="{C7FBA29A-96CA-6744-8444-37D9302DA88D}" destId="{94E7E115-4EA5-7D41-B1B6-571CC588088B}" srcOrd="2" destOrd="0" presId="urn:microsoft.com/office/officeart/2005/8/layout/process4"/>
    <dgm:cxn modelId="{08A00B4F-D659-8E4F-928A-E5F7DCDF01BC}" type="presParOf" srcId="{94E7E115-4EA5-7D41-B1B6-571CC588088B}" destId="{0C4D443E-0008-D341-91F1-B974F0E533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7287-6255-499E-926E-7ACF6330309B}">
      <dsp:nvSpPr>
        <dsp:cNvPr id="0" name=""/>
        <dsp:cNvSpPr/>
      </dsp:nvSpPr>
      <dsp:spPr>
        <a:xfrm>
          <a:off x="2352893" y="1500137"/>
          <a:ext cx="1380909" cy="107007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Culture</a:t>
          </a:r>
        </a:p>
      </dsp:txBody>
      <dsp:txXfrm>
        <a:off x="2555122" y="1656846"/>
        <a:ext cx="976451" cy="756656"/>
      </dsp:txXfrm>
    </dsp:sp>
    <dsp:sp modelId="{BE1FDCD8-BF87-4972-ACAB-F43AD44ADE04}">
      <dsp:nvSpPr>
        <dsp:cNvPr id="0" name=""/>
        <dsp:cNvSpPr/>
      </dsp:nvSpPr>
      <dsp:spPr>
        <a:xfrm rot="16200000">
          <a:off x="2929976" y="1110734"/>
          <a:ext cx="226742" cy="3638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3988" y="1217511"/>
        <a:ext cx="158719" cy="218295"/>
      </dsp:txXfrm>
    </dsp:sp>
    <dsp:sp modelId="{A1457642-5D11-4679-A153-0856D2D79798}">
      <dsp:nvSpPr>
        <dsp:cNvPr id="0" name=""/>
        <dsp:cNvSpPr/>
      </dsp:nvSpPr>
      <dsp:spPr>
        <a:xfrm>
          <a:off x="2200493" y="2247"/>
          <a:ext cx="1685709" cy="107007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Individual </a:t>
          </a:r>
        </a:p>
        <a:p>
          <a:pPr marL="0" lvl="0" indent="0" algn="ctr" defTabSz="889000">
            <a:lnSpc>
              <a:spcPct val="90000"/>
            </a:lnSpc>
            <a:spcBef>
              <a:spcPct val="0"/>
            </a:spcBef>
            <a:spcAft>
              <a:spcPct val="35000"/>
            </a:spcAft>
            <a:buNone/>
          </a:pPr>
          <a:r>
            <a:rPr lang="en-US" sz="2000" kern="1200" dirty="0"/>
            <a:t>factors</a:t>
          </a:r>
        </a:p>
      </dsp:txBody>
      <dsp:txXfrm>
        <a:off x="2447359" y="158956"/>
        <a:ext cx="1191977" cy="756656"/>
      </dsp:txXfrm>
    </dsp:sp>
    <dsp:sp modelId="{A836940F-11D4-4C2C-AFA6-84AF89F19AD4}">
      <dsp:nvSpPr>
        <dsp:cNvPr id="0" name=""/>
        <dsp:cNvSpPr/>
      </dsp:nvSpPr>
      <dsp:spPr>
        <a:xfrm rot="21526317">
          <a:off x="3798792" y="1835382"/>
          <a:ext cx="157281" cy="3638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98797" y="1908653"/>
        <a:ext cx="110097" cy="218295"/>
      </dsp:txXfrm>
    </dsp:sp>
    <dsp:sp modelId="{EF7CB991-633B-4C21-8832-61EA4EC6B53D}">
      <dsp:nvSpPr>
        <dsp:cNvPr id="0" name=""/>
        <dsp:cNvSpPr/>
      </dsp:nvSpPr>
      <dsp:spPr>
        <a:xfrm>
          <a:off x="4029480" y="1458051"/>
          <a:ext cx="1954330" cy="107007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Family </a:t>
          </a:r>
        </a:p>
        <a:p>
          <a:pPr marL="0" lvl="0" indent="0" algn="ctr" defTabSz="889000">
            <a:lnSpc>
              <a:spcPct val="90000"/>
            </a:lnSpc>
            <a:spcBef>
              <a:spcPct val="0"/>
            </a:spcBef>
            <a:spcAft>
              <a:spcPct val="35000"/>
            </a:spcAft>
            <a:buNone/>
          </a:pPr>
          <a:r>
            <a:rPr lang="en-US" sz="2000" kern="1200" dirty="0"/>
            <a:t>Factors</a:t>
          </a:r>
        </a:p>
      </dsp:txBody>
      <dsp:txXfrm>
        <a:off x="4315685" y="1614760"/>
        <a:ext cx="1381920" cy="756656"/>
      </dsp:txXfrm>
    </dsp:sp>
    <dsp:sp modelId="{00DAF73D-6862-45D6-8AC5-1D27FDDBE756}">
      <dsp:nvSpPr>
        <dsp:cNvPr id="0" name=""/>
        <dsp:cNvSpPr/>
      </dsp:nvSpPr>
      <dsp:spPr>
        <a:xfrm rot="5400000">
          <a:off x="2929976" y="2595790"/>
          <a:ext cx="226742" cy="3638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3988" y="2634544"/>
        <a:ext cx="158719" cy="218295"/>
      </dsp:txXfrm>
    </dsp:sp>
    <dsp:sp modelId="{E0BEFC61-B17F-493F-9F35-289961FB2E0F}">
      <dsp:nvSpPr>
        <dsp:cNvPr id="0" name=""/>
        <dsp:cNvSpPr/>
      </dsp:nvSpPr>
      <dsp:spPr>
        <a:xfrm>
          <a:off x="2203050" y="2998028"/>
          <a:ext cx="1680594" cy="107007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Environmental</a:t>
          </a:r>
        </a:p>
        <a:p>
          <a:pPr marL="0" lvl="0" indent="0" algn="ctr" defTabSz="622300">
            <a:lnSpc>
              <a:spcPct val="90000"/>
            </a:lnSpc>
            <a:spcBef>
              <a:spcPct val="0"/>
            </a:spcBef>
            <a:spcAft>
              <a:spcPct val="35000"/>
            </a:spcAft>
            <a:buNone/>
          </a:pPr>
          <a:r>
            <a:rPr lang="en-US" sz="1400" kern="1200" dirty="0"/>
            <a:t>factors</a:t>
          </a:r>
        </a:p>
      </dsp:txBody>
      <dsp:txXfrm>
        <a:off x="2449167" y="3154737"/>
        <a:ext cx="1188360" cy="756656"/>
      </dsp:txXfrm>
    </dsp:sp>
    <dsp:sp modelId="{40BC9DEF-CCE1-4F73-8244-267EF519ED7E}">
      <dsp:nvSpPr>
        <dsp:cNvPr id="0" name=""/>
        <dsp:cNvSpPr/>
      </dsp:nvSpPr>
      <dsp:spPr>
        <a:xfrm rot="10724157">
          <a:off x="2257741" y="1869852"/>
          <a:ext cx="67448" cy="36382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277973" y="1942394"/>
        <a:ext cx="47214" cy="218295"/>
      </dsp:txXfrm>
    </dsp:sp>
    <dsp:sp modelId="{FBC912FE-7A41-48BF-A433-AC21EA84EC12}">
      <dsp:nvSpPr>
        <dsp:cNvPr id="0" name=""/>
        <dsp:cNvSpPr/>
      </dsp:nvSpPr>
      <dsp:spPr>
        <a:xfrm>
          <a:off x="290990" y="1539513"/>
          <a:ext cx="1935721" cy="1070074"/>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Trauma </a:t>
          </a:r>
        </a:p>
        <a:p>
          <a:pPr marL="0" lvl="0" indent="0" algn="ctr" defTabSz="711200">
            <a:lnSpc>
              <a:spcPct val="90000"/>
            </a:lnSpc>
            <a:spcBef>
              <a:spcPct val="0"/>
            </a:spcBef>
            <a:spcAft>
              <a:spcPct val="35000"/>
            </a:spcAft>
            <a:buNone/>
          </a:pPr>
          <a:r>
            <a:rPr lang="en-US" sz="1600" kern="1200" dirty="0"/>
            <a:t>Factors</a:t>
          </a:r>
        </a:p>
      </dsp:txBody>
      <dsp:txXfrm>
        <a:off x="574470" y="1696222"/>
        <a:ext cx="1368761" cy="756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78921-1548-9348-8BE0-8996B94A9349}">
      <dsp:nvSpPr>
        <dsp:cNvPr id="0" name=""/>
        <dsp:cNvSpPr/>
      </dsp:nvSpPr>
      <dsp:spPr>
        <a:xfrm>
          <a:off x="0" y="2904971"/>
          <a:ext cx="9906000" cy="635536"/>
        </a:xfrm>
        <a:prstGeom prst="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Tolerance (Resilience)</a:t>
          </a:r>
        </a:p>
      </dsp:txBody>
      <dsp:txXfrm>
        <a:off x="0" y="2904971"/>
        <a:ext cx="9906000" cy="635536"/>
      </dsp:txXfrm>
    </dsp:sp>
    <dsp:sp modelId="{26FA64D8-4CA2-0144-8080-6DAF469DE6E3}">
      <dsp:nvSpPr>
        <dsp:cNvPr id="0" name=""/>
        <dsp:cNvSpPr/>
      </dsp:nvSpPr>
      <dsp:spPr>
        <a:xfrm rot="10800000">
          <a:off x="0" y="1937048"/>
          <a:ext cx="9906000" cy="977455"/>
        </a:xfrm>
        <a:prstGeom prst="upArrowCallou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t>Predictable, Moderate, Controllable </a:t>
          </a:r>
        </a:p>
      </dsp:txBody>
      <dsp:txXfrm rot="10800000">
        <a:off x="0" y="1937048"/>
        <a:ext cx="9906000" cy="635121"/>
      </dsp:txXfrm>
    </dsp:sp>
    <dsp:sp modelId="{D7DD9E4B-0C57-BF40-AC80-B8D9E9CF412A}">
      <dsp:nvSpPr>
        <dsp:cNvPr id="0" name=""/>
        <dsp:cNvSpPr/>
      </dsp:nvSpPr>
      <dsp:spPr>
        <a:xfrm rot="10800000">
          <a:off x="0" y="969126"/>
          <a:ext cx="9906000" cy="977455"/>
        </a:xfrm>
        <a:prstGeom prst="upArrowCallou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0" y="969126"/>
        <a:ext cx="9906000" cy="343086"/>
      </dsp:txXfrm>
    </dsp:sp>
    <dsp:sp modelId="{22C5955F-C08C-9B40-A3A9-3EBE7AF0B952}">
      <dsp:nvSpPr>
        <dsp:cNvPr id="0" name=""/>
        <dsp:cNvSpPr/>
      </dsp:nvSpPr>
      <dsp:spPr>
        <a:xfrm>
          <a:off x="0" y="1312213"/>
          <a:ext cx="9906000" cy="292259"/>
        </a:xfrm>
        <a:prstGeom prst="rect">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SENSITIZATION (VULNERABILITY) </a:t>
          </a:r>
        </a:p>
      </dsp:txBody>
      <dsp:txXfrm>
        <a:off x="0" y="1312213"/>
        <a:ext cx="9906000" cy="292259"/>
      </dsp:txXfrm>
    </dsp:sp>
    <dsp:sp modelId="{EC5742B4-CAF3-AC4A-B732-72F845BF636D}">
      <dsp:nvSpPr>
        <dsp:cNvPr id="0" name=""/>
        <dsp:cNvSpPr/>
      </dsp:nvSpPr>
      <dsp:spPr>
        <a:xfrm rot="10800000">
          <a:off x="0" y="1204"/>
          <a:ext cx="9906000" cy="977455"/>
        </a:xfrm>
        <a:prstGeom prst="upArrowCallou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Stress</a:t>
          </a:r>
        </a:p>
      </dsp:txBody>
      <dsp:txXfrm rot="-10800000">
        <a:off x="0" y="1204"/>
        <a:ext cx="9906000" cy="343086"/>
      </dsp:txXfrm>
    </dsp:sp>
    <dsp:sp modelId="{0C4D443E-0008-D341-91F1-B974F0E53310}">
      <dsp:nvSpPr>
        <dsp:cNvPr id="0" name=""/>
        <dsp:cNvSpPr/>
      </dsp:nvSpPr>
      <dsp:spPr>
        <a:xfrm>
          <a:off x="0" y="344290"/>
          <a:ext cx="9906000" cy="292259"/>
        </a:xfrm>
        <a:prstGeom prst="rect">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Unpredictable, Extreme, Prolonged </a:t>
          </a:r>
        </a:p>
      </dsp:txBody>
      <dsp:txXfrm>
        <a:off x="0" y="344290"/>
        <a:ext cx="9906000" cy="2922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EF9489-0DC7-A846-A77E-7647667EE867}"/>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B8503-FBBD-CA4F-9DB9-51D7D08C2034}"/>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67B89D-F59C-FA40-ADA4-18F25DDA487E}" type="datetimeFigureOut">
              <a:rPr lang="en-US" smtClean="0"/>
              <a:t>8/31/21</a:t>
            </a:fld>
            <a:endParaRPr lang="en-US"/>
          </a:p>
        </p:txBody>
      </p:sp>
      <p:sp>
        <p:nvSpPr>
          <p:cNvPr id="4" name="Footer Placeholder 3">
            <a:extLst>
              <a:ext uri="{FF2B5EF4-FFF2-40B4-BE49-F238E27FC236}">
                <a16:creationId xmlns:a16="http://schemas.microsoft.com/office/drawing/2014/main" id="{8D5B6FFD-9F7E-7946-ADC4-F48BF9D9E6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64E71F-AB0D-1A41-9B4B-16B360D4B8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455A82-C2D4-B54B-85BA-BD6E01E4CBEB}" type="slidenum">
              <a:rPr lang="en-US" smtClean="0"/>
              <a:t>‹#›</a:t>
            </a:fld>
            <a:endParaRPr lang="en-US"/>
          </a:p>
        </p:txBody>
      </p:sp>
    </p:spTree>
    <p:extLst>
      <p:ext uri="{BB962C8B-B14F-4D97-AF65-F5344CB8AC3E}">
        <p14:creationId xmlns:p14="http://schemas.microsoft.com/office/powerpoint/2010/main" val="49906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2A31EB0-4C32-244D-BB0E-6F81FF1E1DFE}" type="datetimeFigureOut">
              <a:rPr lang="en-US" smtClean="0"/>
              <a:t>8/31/21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7183D-9960-F34D-BFCA-64A67535091A}" type="slidenum">
              <a:rPr lang="en-US" smtClean="0"/>
              <a:t>‹#›</a:t>
            </a:fld>
            <a:endParaRPr lang="en-US"/>
          </a:p>
        </p:txBody>
      </p:sp>
    </p:spTree>
    <p:extLst>
      <p:ext uri="{BB962C8B-B14F-4D97-AF65-F5344CB8AC3E}">
        <p14:creationId xmlns:p14="http://schemas.microsoft.com/office/powerpoint/2010/main" val="208568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SYLLABUS – ASSIGNMENTS, INTENTIONS, PACING</a:t>
            </a:r>
          </a:p>
        </p:txBody>
      </p:sp>
      <p:sp>
        <p:nvSpPr>
          <p:cNvPr id="4" name="Slide Number Placeholder 3"/>
          <p:cNvSpPr>
            <a:spLocks noGrp="1"/>
          </p:cNvSpPr>
          <p:nvPr>
            <p:ph type="sldNum" sz="quarter" idx="5"/>
          </p:nvPr>
        </p:nvSpPr>
        <p:spPr/>
        <p:txBody>
          <a:bodyPr/>
          <a:lstStyle/>
          <a:p>
            <a:fld id="{8067183D-9960-F34D-BFCA-64A67535091A}" type="slidenum">
              <a:rPr lang="en-US" smtClean="0"/>
              <a:t>4</a:t>
            </a:fld>
            <a:endParaRPr lang="en-US"/>
          </a:p>
        </p:txBody>
      </p:sp>
    </p:spTree>
    <p:extLst>
      <p:ext uri="{BB962C8B-B14F-4D97-AF65-F5344CB8AC3E}">
        <p14:creationId xmlns:p14="http://schemas.microsoft.com/office/powerpoint/2010/main" val="24914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31</a:t>
            </a:fld>
            <a:endParaRPr lang="en-US"/>
          </a:p>
        </p:txBody>
      </p:sp>
    </p:spTree>
    <p:extLst>
      <p:ext uri="{BB962C8B-B14F-4D97-AF65-F5344CB8AC3E}">
        <p14:creationId xmlns:p14="http://schemas.microsoft.com/office/powerpoint/2010/main" val="17896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we choose to speak about and understand what occurs is influenced by what society can or will tolerate. </a:t>
            </a:r>
          </a:p>
        </p:txBody>
      </p:sp>
      <p:sp>
        <p:nvSpPr>
          <p:cNvPr id="4" name="Slide Number Placeholder 3"/>
          <p:cNvSpPr>
            <a:spLocks noGrp="1"/>
          </p:cNvSpPr>
          <p:nvPr>
            <p:ph type="sldNum" sz="quarter" idx="5"/>
          </p:nvPr>
        </p:nvSpPr>
        <p:spPr/>
        <p:txBody>
          <a:bodyPr/>
          <a:lstStyle/>
          <a:p>
            <a:fld id="{8067183D-9960-F34D-BFCA-64A67535091A}" type="slidenum">
              <a:rPr lang="en-US" smtClean="0"/>
              <a:t>32</a:t>
            </a:fld>
            <a:endParaRPr lang="en-US"/>
          </a:p>
        </p:txBody>
      </p:sp>
    </p:spTree>
    <p:extLst>
      <p:ext uri="{BB962C8B-B14F-4D97-AF65-F5344CB8AC3E}">
        <p14:creationId xmlns:p14="http://schemas.microsoft.com/office/powerpoint/2010/main" val="124125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35</a:t>
            </a:fld>
            <a:endParaRPr lang="en-US"/>
          </a:p>
        </p:txBody>
      </p:sp>
    </p:spTree>
    <p:extLst>
      <p:ext uri="{BB962C8B-B14F-4D97-AF65-F5344CB8AC3E}">
        <p14:creationId xmlns:p14="http://schemas.microsoft.com/office/powerpoint/2010/main" val="99820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38</a:t>
            </a:fld>
            <a:endParaRPr lang="en-US" dirty="0"/>
          </a:p>
        </p:txBody>
      </p:sp>
    </p:spTree>
    <p:extLst>
      <p:ext uri="{BB962C8B-B14F-4D97-AF65-F5344CB8AC3E}">
        <p14:creationId xmlns:p14="http://schemas.microsoft.com/office/powerpoint/2010/main" val="47944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Verbal power:</a:t>
            </a:r>
          </a:p>
          <a:p>
            <a:pPr lvl="1"/>
            <a:r>
              <a:rPr lang="en-US" dirty="0"/>
              <a:t>Using words as a weapon</a:t>
            </a:r>
          </a:p>
          <a:p>
            <a:pPr lvl="1"/>
            <a:r>
              <a:rPr lang="en-US" dirty="0"/>
              <a:t>Silence</a:t>
            </a:r>
          </a:p>
          <a:p>
            <a:r>
              <a:rPr lang="en-US" dirty="0"/>
              <a:t>Emotional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Emotions can be used to comfort or control </a:t>
            </a:r>
          </a:p>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39</a:t>
            </a:fld>
            <a:endParaRPr lang="en-US" dirty="0"/>
          </a:p>
        </p:txBody>
      </p:sp>
    </p:spTree>
    <p:extLst>
      <p:ext uri="{BB962C8B-B14F-4D97-AF65-F5344CB8AC3E}">
        <p14:creationId xmlns:p14="http://schemas.microsoft.com/office/powerpoint/2010/main" val="403119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53</a:t>
            </a:fld>
            <a:endParaRPr lang="en-US"/>
          </a:p>
        </p:txBody>
      </p:sp>
    </p:spTree>
    <p:extLst>
      <p:ext uri="{BB962C8B-B14F-4D97-AF65-F5344CB8AC3E}">
        <p14:creationId xmlns:p14="http://schemas.microsoft.com/office/powerpoint/2010/main" val="223828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antenna – monitoring for danger</a:t>
            </a:r>
          </a:p>
        </p:txBody>
      </p:sp>
      <p:sp>
        <p:nvSpPr>
          <p:cNvPr id="4" name="Slide Number Placeholder 3"/>
          <p:cNvSpPr>
            <a:spLocks noGrp="1"/>
          </p:cNvSpPr>
          <p:nvPr>
            <p:ph type="sldNum" sz="quarter" idx="5"/>
          </p:nvPr>
        </p:nvSpPr>
        <p:spPr/>
        <p:txBody>
          <a:bodyPr/>
          <a:lstStyle/>
          <a:p>
            <a:fld id="{8067183D-9960-F34D-BFCA-64A67535091A}" type="slidenum">
              <a:rPr lang="en-US" smtClean="0"/>
              <a:t>59</a:t>
            </a:fld>
            <a:endParaRPr lang="en-US"/>
          </a:p>
        </p:txBody>
      </p:sp>
    </p:spTree>
    <p:extLst>
      <p:ext uri="{BB962C8B-B14F-4D97-AF65-F5344CB8AC3E}">
        <p14:creationId xmlns:p14="http://schemas.microsoft.com/office/powerpoint/2010/main" val="154312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cues of safety and danger</a:t>
            </a:r>
          </a:p>
        </p:txBody>
      </p:sp>
      <p:sp>
        <p:nvSpPr>
          <p:cNvPr id="4" name="Slide Number Placeholder 3"/>
          <p:cNvSpPr>
            <a:spLocks noGrp="1"/>
          </p:cNvSpPr>
          <p:nvPr>
            <p:ph type="sldNum" sz="quarter" idx="5"/>
          </p:nvPr>
        </p:nvSpPr>
        <p:spPr/>
        <p:txBody>
          <a:bodyPr/>
          <a:lstStyle/>
          <a:p>
            <a:fld id="{8067183D-9960-F34D-BFCA-64A67535091A}" type="slidenum">
              <a:rPr lang="en-US" smtClean="0"/>
              <a:t>61</a:t>
            </a:fld>
            <a:endParaRPr lang="en-US"/>
          </a:p>
        </p:txBody>
      </p:sp>
    </p:spTree>
    <p:extLst>
      <p:ext uri="{BB962C8B-B14F-4D97-AF65-F5344CB8AC3E}">
        <p14:creationId xmlns:p14="http://schemas.microsoft.com/office/powerpoint/2010/main" val="350862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67</a:t>
            </a:fld>
            <a:endParaRPr lang="en-US"/>
          </a:p>
        </p:txBody>
      </p:sp>
    </p:spTree>
    <p:extLst>
      <p:ext uri="{BB962C8B-B14F-4D97-AF65-F5344CB8AC3E}">
        <p14:creationId xmlns:p14="http://schemas.microsoft.com/office/powerpoint/2010/main" val="279339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68</a:t>
            </a:fld>
            <a:endParaRPr lang="en-US"/>
          </a:p>
        </p:txBody>
      </p:sp>
    </p:spTree>
    <p:extLst>
      <p:ext uri="{BB962C8B-B14F-4D97-AF65-F5344CB8AC3E}">
        <p14:creationId xmlns:p14="http://schemas.microsoft.com/office/powerpoint/2010/main" val="116309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Bronfrenbrenner’s</a:t>
            </a:r>
            <a:r>
              <a:rPr lang="en-US"/>
              <a:t> theory on Ecological systems</a:t>
            </a:r>
          </a:p>
          <a:p>
            <a:endParaRPr lang="en-US"/>
          </a:p>
          <a:p>
            <a:r>
              <a:rPr lang="en-US"/>
              <a:t>Micro—child’s immediate surroundings</a:t>
            </a:r>
          </a:p>
          <a:p>
            <a:r>
              <a:rPr lang="en-US" err="1"/>
              <a:t>Meso</a:t>
            </a:r>
            <a:r>
              <a:rPr lang="en-US"/>
              <a:t>—larger systems the child is involved in </a:t>
            </a:r>
          </a:p>
          <a:p>
            <a:r>
              <a:rPr lang="en-US" err="1"/>
              <a:t>Exosystem</a:t>
            </a:r>
            <a:r>
              <a:rPr lang="en-US"/>
              <a:t>—the environmental settings that have an indirectly but profound influence on the child</a:t>
            </a:r>
          </a:p>
          <a:p>
            <a:r>
              <a:rPr lang="en-US"/>
              <a:t>Microsystem—Cultural context</a:t>
            </a:r>
          </a:p>
          <a:p>
            <a:r>
              <a:rPr lang="en-US"/>
              <a:t>Use dry erase board to draw this out in class</a:t>
            </a:r>
          </a:p>
        </p:txBody>
      </p:sp>
      <p:sp>
        <p:nvSpPr>
          <p:cNvPr id="4" name="Slide Number Placeholder 3"/>
          <p:cNvSpPr>
            <a:spLocks noGrp="1"/>
          </p:cNvSpPr>
          <p:nvPr>
            <p:ph type="sldNum" sz="quarter" idx="5"/>
          </p:nvPr>
        </p:nvSpPr>
        <p:spPr/>
        <p:txBody>
          <a:bodyPr/>
          <a:lstStyle/>
          <a:p>
            <a:fld id="{8067183D-9960-F34D-BFCA-64A67535091A}" type="slidenum">
              <a:rPr lang="en-US" smtClean="0"/>
              <a:t>11</a:t>
            </a:fld>
            <a:endParaRPr lang="en-US"/>
          </a:p>
        </p:txBody>
      </p:sp>
    </p:spTree>
    <p:extLst>
      <p:ext uri="{BB962C8B-B14F-4D97-AF65-F5344CB8AC3E}">
        <p14:creationId xmlns:p14="http://schemas.microsoft.com/office/powerpoint/2010/main" val="209739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69</a:t>
            </a:fld>
            <a:endParaRPr lang="en-US"/>
          </a:p>
        </p:txBody>
      </p:sp>
    </p:spTree>
    <p:extLst>
      <p:ext uri="{BB962C8B-B14F-4D97-AF65-F5344CB8AC3E}">
        <p14:creationId xmlns:p14="http://schemas.microsoft.com/office/powerpoint/2010/main" val="371802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70</a:t>
            </a:fld>
            <a:endParaRPr lang="en-US"/>
          </a:p>
        </p:txBody>
      </p:sp>
    </p:spTree>
    <p:extLst>
      <p:ext uri="{BB962C8B-B14F-4D97-AF65-F5344CB8AC3E}">
        <p14:creationId xmlns:p14="http://schemas.microsoft.com/office/powerpoint/2010/main" val="88170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77</a:t>
            </a:fld>
            <a:endParaRPr lang="en-US"/>
          </a:p>
        </p:txBody>
      </p:sp>
    </p:spTree>
    <p:extLst>
      <p:ext uri="{BB962C8B-B14F-4D97-AF65-F5344CB8AC3E}">
        <p14:creationId xmlns:p14="http://schemas.microsoft.com/office/powerpoint/2010/main" val="1406747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Enormous difficulty trusting others</a:t>
            </a:r>
          </a:p>
          <a:p>
            <a:pPr>
              <a:buFont typeface="Arial"/>
              <a:buChar char="•"/>
            </a:pPr>
            <a:r>
              <a:rPr lang="en-US" dirty="0"/>
              <a:t>“Compulsive self-reliance”</a:t>
            </a:r>
          </a:p>
          <a:p>
            <a:pPr>
              <a:buFont typeface="Arial"/>
              <a:buChar char="•"/>
            </a:pPr>
            <a:r>
              <a:rPr lang="en-US" dirty="0"/>
              <a:t>Reluctant to feel emotions that may spur them to connect deeply to others</a:t>
            </a:r>
          </a:p>
          <a:p>
            <a:pPr>
              <a:buFont typeface="Arial"/>
              <a:buChar char="•"/>
            </a:pPr>
            <a:r>
              <a:rPr lang="en-US" dirty="0"/>
              <a:t>Appear “resistant”</a:t>
            </a:r>
          </a:p>
          <a:p>
            <a:pPr>
              <a:buFont typeface="Arial"/>
              <a:buChar char="•"/>
            </a:pPr>
            <a:r>
              <a:rPr lang="en-US" dirty="0"/>
              <a:t>Acknowledging the need for help may feel like an invitation to rejection or a humiliating admission of insufficiency</a:t>
            </a:r>
          </a:p>
          <a:p>
            <a:pPr>
              <a:buFont typeface="Arial"/>
              <a:buChar char="•"/>
            </a:pPr>
            <a:r>
              <a:rPr lang="en-US" i="1" dirty="0"/>
              <a:t>Needing help and not finding it is always a risk, but getting it may represent an even greater risk</a:t>
            </a:r>
          </a:p>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90</a:t>
            </a:fld>
            <a:endParaRPr lang="en-US"/>
          </a:p>
        </p:txBody>
      </p:sp>
    </p:spTree>
    <p:extLst>
      <p:ext uri="{BB962C8B-B14F-4D97-AF65-F5344CB8AC3E}">
        <p14:creationId xmlns:p14="http://schemas.microsoft.com/office/powerpoint/2010/main" val="1013853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relationship connotation corresponds with how people evaluate their own faith.  For example, when asked to make a forced choice about what is most central to their own view of “faith”—a set of beliefs, membership in a church or synagogue, finding meaning in life, or a relationship with God-–a slight majority (51%) of an American Gallup sample chose a relationship with God (p.46, </a:t>
            </a:r>
            <a:r>
              <a:rPr lang="en-US" dirty="0" err="1"/>
              <a:t>Granqvist</a:t>
            </a:r>
            <a:r>
              <a:rPr lang="en-US" dirty="0"/>
              <a:t>, 2021)</a:t>
            </a:r>
          </a:p>
          <a:p>
            <a:endParaRPr lang="en-US" dirty="0"/>
          </a:p>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99</a:t>
            </a:fld>
            <a:endParaRPr lang="en-US"/>
          </a:p>
        </p:txBody>
      </p:sp>
    </p:spTree>
    <p:extLst>
      <p:ext uri="{BB962C8B-B14F-4D97-AF65-F5344CB8AC3E}">
        <p14:creationId xmlns:p14="http://schemas.microsoft.com/office/powerpoint/2010/main" val="203416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this objective – variety of behaviors such as crying, raising arms, clinging, crawling, or walking to follow.  Older children may accomplish “felt security” they have mental representations of CGs and symbols/TO to connect to that security.</a:t>
            </a:r>
          </a:p>
          <a:p>
            <a:endParaRPr lang="en-US" dirty="0"/>
          </a:p>
          <a:p>
            <a:r>
              <a:rPr lang="en-US" dirty="0"/>
              <a:t>Petitionary prayer believed to be the oldest</a:t>
            </a:r>
          </a:p>
        </p:txBody>
      </p:sp>
      <p:sp>
        <p:nvSpPr>
          <p:cNvPr id="4" name="Slide Number Placeholder 3"/>
          <p:cNvSpPr>
            <a:spLocks noGrp="1"/>
          </p:cNvSpPr>
          <p:nvPr>
            <p:ph type="sldNum" sz="quarter" idx="5"/>
          </p:nvPr>
        </p:nvSpPr>
        <p:spPr/>
        <p:txBody>
          <a:bodyPr/>
          <a:lstStyle/>
          <a:p>
            <a:fld id="{8067183D-9960-F34D-BFCA-64A67535091A}" type="slidenum">
              <a:rPr lang="en-US" smtClean="0"/>
              <a:t>100</a:t>
            </a:fld>
            <a:endParaRPr lang="en-US"/>
          </a:p>
        </p:txBody>
      </p:sp>
    </p:spTree>
    <p:extLst>
      <p:ext uri="{BB962C8B-B14F-4D97-AF65-F5344CB8AC3E}">
        <p14:creationId xmlns:p14="http://schemas.microsoft.com/office/powerpoint/2010/main" val="65834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Etic – within group </a:t>
            </a:r>
            <a:r>
              <a:rPr lang="en-US" dirty="0" err="1"/>
              <a:t>similiarities</a:t>
            </a:r>
            <a:r>
              <a:rPr lang="en-US" dirty="0"/>
              <a:t>. Objective collections of information about a group based on </a:t>
            </a:r>
            <a:r>
              <a:rPr lang="en-US" dirty="0" err="1"/>
              <a:t>catergories</a:t>
            </a:r>
            <a:r>
              <a:rPr lang="en-US" dirty="0"/>
              <a:t> of analysis.  Problematic.</a:t>
            </a:r>
          </a:p>
          <a:p>
            <a:r>
              <a:rPr lang="en-US" dirty="0"/>
              <a:t>Vs.</a:t>
            </a:r>
          </a:p>
          <a:p>
            <a:r>
              <a:rPr lang="en-US" dirty="0"/>
              <a:t>Emic models assume, not a stance of expertise on the part of the clinician, but a stance of </a:t>
            </a:r>
            <a:r>
              <a:rPr lang="en-US" dirty="0" err="1"/>
              <a:t>curiousity</a:t>
            </a:r>
            <a:r>
              <a:rPr lang="en-US" dirty="0"/>
              <a:t> and ignorance, an important foundation for culturally competent practice</a:t>
            </a:r>
          </a:p>
        </p:txBody>
      </p:sp>
      <p:sp>
        <p:nvSpPr>
          <p:cNvPr id="4" name="Slide Number Placeholder 3"/>
          <p:cNvSpPr>
            <a:spLocks noGrp="1"/>
          </p:cNvSpPr>
          <p:nvPr>
            <p:ph type="sldNum" sz="quarter" idx="5"/>
          </p:nvPr>
        </p:nvSpPr>
        <p:spPr/>
        <p:txBody>
          <a:bodyPr/>
          <a:lstStyle/>
          <a:p>
            <a:fld id="{8067183D-9960-F34D-BFCA-64A67535091A}" type="slidenum">
              <a:rPr lang="en-US" smtClean="0"/>
              <a:t>18</a:t>
            </a:fld>
            <a:endParaRPr lang="en-US"/>
          </a:p>
        </p:txBody>
      </p:sp>
    </p:spTree>
    <p:extLst>
      <p:ext uri="{BB962C8B-B14F-4D97-AF65-F5344CB8AC3E}">
        <p14:creationId xmlns:p14="http://schemas.microsoft.com/office/powerpoint/2010/main" val="330360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William James –The Varieties of Religious Experiences. Pioneer in the field of psychology of religion—integration of spirituality </a:t>
            </a:r>
          </a:p>
        </p:txBody>
      </p:sp>
      <p:sp>
        <p:nvSpPr>
          <p:cNvPr id="4" name="Slide Number Placeholder 3"/>
          <p:cNvSpPr>
            <a:spLocks noGrp="1"/>
          </p:cNvSpPr>
          <p:nvPr>
            <p:ph type="sldNum" sz="quarter" idx="5"/>
          </p:nvPr>
        </p:nvSpPr>
        <p:spPr/>
        <p:txBody>
          <a:bodyPr/>
          <a:lstStyle/>
          <a:p>
            <a:fld id="{8067183D-9960-F34D-BFCA-64A67535091A}" type="slidenum">
              <a:rPr lang="en-US" smtClean="0"/>
              <a:t>22</a:t>
            </a:fld>
            <a:endParaRPr lang="en-US"/>
          </a:p>
        </p:txBody>
      </p:sp>
    </p:spTree>
    <p:extLst>
      <p:ext uri="{BB962C8B-B14F-4D97-AF65-F5344CB8AC3E}">
        <p14:creationId xmlns:p14="http://schemas.microsoft.com/office/powerpoint/2010/main" val="147510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significant thing happened between 1995-2012?</a:t>
            </a:r>
          </a:p>
        </p:txBody>
      </p:sp>
      <p:sp>
        <p:nvSpPr>
          <p:cNvPr id="4" name="Slide Number Placeholder 3"/>
          <p:cNvSpPr>
            <a:spLocks noGrp="1"/>
          </p:cNvSpPr>
          <p:nvPr>
            <p:ph type="sldNum" sz="quarter" idx="5"/>
          </p:nvPr>
        </p:nvSpPr>
        <p:spPr/>
        <p:txBody>
          <a:bodyPr/>
          <a:lstStyle/>
          <a:p>
            <a:fld id="{8067183D-9960-F34D-BFCA-64A67535091A}" type="slidenum">
              <a:rPr lang="en-US" smtClean="0"/>
              <a:t>24</a:t>
            </a:fld>
            <a:endParaRPr lang="en-US"/>
          </a:p>
        </p:txBody>
      </p:sp>
    </p:spTree>
    <p:extLst>
      <p:ext uri="{BB962C8B-B14F-4D97-AF65-F5344CB8AC3E}">
        <p14:creationId xmlns:p14="http://schemas.microsoft.com/office/powerpoint/2010/main" val="28818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7183D-9960-F34D-BFCA-64A67535091A}" type="slidenum">
              <a:rPr lang="en-US" smtClean="0"/>
              <a:t>27</a:t>
            </a:fld>
            <a:endParaRPr lang="en-US" dirty="0"/>
          </a:p>
        </p:txBody>
      </p:sp>
    </p:spTree>
    <p:extLst>
      <p:ext uri="{BB962C8B-B14F-4D97-AF65-F5344CB8AC3E}">
        <p14:creationId xmlns:p14="http://schemas.microsoft.com/office/powerpoint/2010/main" val="178330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28</a:t>
            </a:fld>
            <a:endParaRPr lang="en-US"/>
          </a:p>
        </p:txBody>
      </p:sp>
    </p:spTree>
    <p:extLst>
      <p:ext uri="{BB962C8B-B14F-4D97-AF65-F5344CB8AC3E}">
        <p14:creationId xmlns:p14="http://schemas.microsoft.com/office/powerpoint/2010/main" val="169620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a:t>
            </a:r>
            <a:r>
              <a:rPr lang="en-US" err="1"/>
              <a:t>Es</a:t>
            </a:r>
            <a:r>
              <a:rPr lang="en-US"/>
              <a:t>: Events, Experience, Effects (what did it lead to)</a:t>
            </a:r>
          </a:p>
        </p:txBody>
      </p:sp>
      <p:sp>
        <p:nvSpPr>
          <p:cNvPr id="4" name="Slide Number Placeholder 3"/>
          <p:cNvSpPr>
            <a:spLocks noGrp="1"/>
          </p:cNvSpPr>
          <p:nvPr>
            <p:ph type="sldNum" sz="quarter" idx="5"/>
          </p:nvPr>
        </p:nvSpPr>
        <p:spPr/>
        <p:txBody>
          <a:bodyPr/>
          <a:lstStyle/>
          <a:p>
            <a:fld id="{8067183D-9960-F34D-BFCA-64A67535091A}" type="slidenum">
              <a:rPr lang="en-US" smtClean="0"/>
              <a:t>29</a:t>
            </a:fld>
            <a:endParaRPr lang="en-US"/>
          </a:p>
        </p:txBody>
      </p:sp>
    </p:spTree>
    <p:extLst>
      <p:ext uri="{BB962C8B-B14F-4D97-AF65-F5344CB8AC3E}">
        <p14:creationId xmlns:p14="http://schemas.microsoft.com/office/powerpoint/2010/main" val="404611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TST</a:t>
            </a:r>
          </a:p>
          <a:p>
            <a:r>
              <a:rPr lang="en-US"/>
              <a:t>Assumption #1: Trauma is fundamentally a bodily experience</a:t>
            </a:r>
          </a:p>
          <a:p>
            <a:pPr marL="228600" indent="-228600">
              <a:buAutoNum type="alphaLcPeriod"/>
            </a:pPr>
            <a:r>
              <a:rPr lang="en-US"/>
              <a:t>Directly</a:t>
            </a:r>
          </a:p>
          <a:p>
            <a:pPr marL="228600" indent="-228600">
              <a:buAutoNum type="alphaLcPeriod"/>
            </a:pPr>
            <a:r>
              <a:rPr lang="en-US"/>
              <a:t>Body retains the somatic memory of traumatic stress either directly in tissue cells or indirectly through the body’s natural changes in hormones (adrenaline and cortisol) that accompany fight or flight or dissociative escape responses</a:t>
            </a:r>
          </a:p>
          <a:p>
            <a:pPr marL="228600" indent="-228600">
              <a:buAutoNum type="alphaLcPeriod"/>
            </a:pPr>
            <a:endParaRPr lang="en-US"/>
          </a:p>
        </p:txBody>
      </p:sp>
      <p:sp>
        <p:nvSpPr>
          <p:cNvPr id="4" name="Slide Number Placeholder 3"/>
          <p:cNvSpPr>
            <a:spLocks noGrp="1"/>
          </p:cNvSpPr>
          <p:nvPr>
            <p:ph type="sldNum" sz="quarter" idx="5"/>
          </p:nvPr>
        </p:nvSpPr>
        <p:spPr/>
        <p:txBody>
          <a:bodyPr/>
          <a:lstStyle/>
          <a:p>
            <a:fld id="{8067183D-9960-F34D-BFCA-64A67535091A}" type="slidenum">
              <a:rPr lang="en-US" smtClean="0"/>
              <a:t>30</a:t>
            </a:fld>
            <a:endParaRPr lang="en-US"/>
          </a:p>
        </p:txBody>
      </p:sp>
    </p:spTree>
    <p:extLst>
      <p:ext uri="{BB962C8B-B14F-4D97-AF65-F5344CB8AC3E}">
        <p14:creationId xmlns:p14="http://schemas.microsoft.com/office/powerpoint/2010/main" val="4260688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8/31/21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2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2635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90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455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0263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2955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19745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2551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693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5078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9060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6539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1491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0505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0288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0629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2885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8/31/21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12469358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vandeusenphd-stag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emale_hysteri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pr.org/2011/11/08/142111804/penn-state-abuse-scandal-a-guide-and-timel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iblegateway.com/passage/?search=2%20Samuel%2013&amp;version=NIV" TargetMode="Externa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books/NBK207191/box/part1_ch3.box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z8RAGfBz9g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ncii2Hf3ou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XGT3AXDBLb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qv8dRfgZXV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youtu.be/sr-OXkk3i8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s8nFACrLxr0"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vAlMTrkzRw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7sLkRi8qxn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Nadine%20Burke%20Harris%20/%20TEDMED%20201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youtu.be/fkT7pMQ8uJ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420B-02B9-244D-B3FA-DCFB68427FC5}"/>
              </a:ext>
            </a:extLst>
          </p:cNvPr>
          <p:cNvSpPr>
            <a:spLocks noGrp="1"/>
          </p:cNvSpPr>
          <p:nvPr>
            <p:ph type="ctrTitle"/>
          </p:nvPr>
        </p:nvSpPr>
        <p:spPr>
          <a:xfrm>
            <a:off x="1876424" y="1122363"/>
            <a:ext cx="9541853" cy="2387600"/>
          </a:xfrm>
        </p:spPr>
        <p:txBody>
          <a:bodyPr/>
          <a:lstStyle/>
          <a:p>
            <a:r>
              <a:rPr lang="en-US" dirty="0"/>
              <a:t>Crisis Intervention and Trauma</a:t>
            </a:r>
          </a:p>
        </p:txBody>
      </p:sp>
      <p:sp>
        <p:nvSpPr>
          <p:cNvPr id="3" name="Subtitle 2">
            <a:extLst>
              <a:ext uri="{FF2B5EF4-FFF2-40B4-BE49-F238E27FC236}">
                <a16:creationId xmlns:a16="http://schemas.microsoft.com/office/drawing/2014/main" id="{5681F083-C914-C944-BFAA-39F64DA2EAAE}"/>
              </a:ext>
            </a:extLst>
          </p:cNvPr>
          <p:cNvSpPr>
            <a:spLocks noGrp="1"/>
          </p:cNvSpPr>
          <p:nvPr>
            <p:ph type="subTitle" idx="1"/>
          </p:nvPr>
        </p:nvSpPr>
        <p:spPr/>
        <p:txBody>
          <a:bodyPr>
            <a:normAutofit/>
          </a:bodyPr>
          <a:lstStyle/>
          <a:p>
            <a:r>
              <a:rPr lang="en-US" dirty="0"/>
              <a:t>Dr. Stephanie Van Deusen (She/Her)</a:t>
            </a:r>
          </a:p>
          <a:p>
            <a:r>
              <a:rPr lang="en-US" dirty="0">
                <a:hlinkClick r:id="rId2"/>
              </a:rPr>
              <a:t>www.svandeusenphd-stages.com</a:t>
            </a:r>
            <a:endParaRPr lang="en-US"/>
          </a:p>
          <a:p>
            <a:r>
              <a:rPr lang="en-US" dirty="0" err="1"/>
              <a:t>svandeusen@comcast.net</a:t>
            </a:r>
            <a:endParaRPr lang="en-US"/>
          </a:p>
        </p:txBody>
      </p:sp>
    </p:spTree>
    <p:extLst>
      <p:ext uri="{BB962C8B-B14F-4D97-AF65-F5344CB8AC3E}">
        <p14:creationId xmlns:p14="http://schemas.microsoft.com/office/powerpoint/2010/main" val="409166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686800" cy="508000"/>
          </a:xfrm>
        </p:spPr>
        <p:txBody>
          <a:bodyPr>
            <a:normAutofit fontScale="90000"/>
          </a:bodyPr>
          <a:lstStyle/>
          <a:p>
            <a:r>
              <a:rPr lang="en-US" dirty="0"/>
              <a:t>Transactional Model vs. Linear Model</a:t>
            </a:r>
          </a:p>
        </p:txBody>
      </p:sp>
      <p:graphicFrame>
        <p:nvGraphicFramePr>
          <p:cNvPr id="4" name="Content Placeholder 3"/>
          <p:cNvGraphicFramePr>
            <a:graphicFrameLocks noGrp="1"/>
          </p:cNvGraphicFramePr>
          <p:nvPr>
            <p:ph idx="1"/>
          </p:nvPr>
        </p:nvGraphicFramePr>
        <p:xfrm>
          <a:off x="1905000" y="1676400"/>
          <a:ext cx="609600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8001000" y="3581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10600" y="3200401"/>
            <a:ext cx="1828800" cy="1200329"/>
          </a:xfrm>
          <a:prstGeom prst="rect">
            <a:avLst/>
          </a:prstGeom>
          <a:noFill/>
        </p:spPr>
        <p:txBody>
          <a:bodyPr wrap="square" rtlCol="0">
            <a:spAutoFit/>
          </a:bodyPr>
          <a:lstStyle/>
          <a:p>
            <a:r>
              <a:rPr lang="en-US" dirty="0"/>
              <a:t>Varied</a:t>
            </a:r>
          </a:p>
          <a:p>
            <a:r>
              <a:rPr lang="en-US" dirty="0"/>
              <a:t>Developmental </a:t>
            </a:r>
          </a:p>
          <a:p>
            <a:r>
              <a:rPr lang="en-US" dirty="0"/>
              <a:t>Impact</a:t>
            </a:r>
          </a:p>
          <a:p>
            <a:endParaRPr lang="en-US" dirty="0"/>
          </a:p>
        </p:txBody>
      </p:sp>
      <p:sp>
        <p:nvSpPr>
          <p:cNvPr id="9" name="TextBox 8"/>
          <p:cNvSpPr txBox="1"/>
          <p:nvPr/>
        </p:nvSpPr>
        <p:spPr>
          <a:xfrm>
            <a:off x="1752600" y="6172200"/>
            <a:ext cx="7899278" cy="369332"/>
          </a:xfrm>
          <a:prstGeom prst="rect">
            <a:avLst/>
          </a:prstGeom>
          <a:noFill/>
        </p:spPr>
        <p:txBody>
          <a:bodyPr wrap="none" rtlCol="0">
            <a:spAutoFit/>
          </a:bodyPr>
          <a:lstStyle/>
          <a:p>
            <a:r>
              <a:rPr lang="en-US" dirty="0"/>
              <a:t>There are multiple pathways to adaptive and maladaptive developmental outcomes</a:t>
            </a:r>
          </a:p>
        </p:txBody>
      </p:sp>
      <p:sp>
        <p:nvSpPr>
          <p:cNvPr id="12" name="TextBox 11"/>
          <p:cNvSpPr txBox="1"/>
          <p:nvPr/>
        </p:nvSpPr>
        <p:spPr>
          <a:xfrm>
            <a:off x="2362201" y="1905001"/>
            <a:ext cx="983667" cy="646331"/>
          </a:xfrm>
          <a:prstGeom prst="rect">
            <a:avLst/>
          </a:prstGeom>
          <a:noFill/>
        </p:spPr>
        <p:txBody>
          <a:bodyPr wrap="none" rtlCol="0">
            <a:spAutoFit/>
          </a:bodyPr>
          <a:lstStyle/>
          <a:p>
            <a:r>
              <a:rPr lang="en-US" dirty="0"/>
              <a:t>Transient</a:t>
            </a:r>
          </a:p>
          <a:p>
            <a:r>
              <a:rPr lang="en-US" dirty="0"/>
              <a:t>Factors</a:t>
            </a:r>
          </a:p>
        </p:txBody>
      </p:sp>
    </p:spTree>
    <p:extLst>
      <p:ext uri="{BB962C8B-B14F-4D97-AF65-F5344CB8AC3E}">
        <p14:creationId xmlns:p14="http://schemas.microsoft.com/office/powerpoint/2010/main" val="2474810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2608-D2DC-E744-BB3E-10F7D1D3335E}"/>
              </a:ext>
            </a:extLst>
          </p:cNvPr>
          <p:cNvSpPr>
            <a:spLocks noGrp="1"/>
          </p:cNvSpPr>
          <p:nvPr>
            <p:ph type="title"/>
          </p:nvPr>
        </p:nvSpPr>
        <p:spPr>
          <a:xfrm>
            <a:off x="1141412" y="319233"/>
            <a:ext cx="9905998" cy="1478570"/>
          </a:xfrm>
        </p:spPr>
        <p:txBody>
          <a:bodyPr/>
          <a:lstStyle/>
          <a:p>
            <a:r>
              <a:rPr lang="en-US" dirty="0"/>
              <a:t>Seeking and Maintaining Proximity to God</a:t>
            </a:r>
          </a:p>
        </p:txBody>
      </p:sp>
      <p:sp>
        <p:nvSpPr>
          <p:cNvPr id="3" name="Content Placeholder 2">
            <a:extLst>
              <a:ext uri="{FF2B5EF4-FFF2-40B4-BE49-F238E27FC236}">
                <a16:creationId xmlns:a16="http://schemas.microsoft.com/office/drawing/2014/main" id="{139191B5-A0F8-0541-9CB2-9C0767A3CB1C}"/>
              </a:ext>
            </a:extLst>
          </p:cNvPr>
          <p:cNvSpPr>
            <a:spLocks noGrp="1"/>
          </p:cNvSpPr>
          <p:nvPr>
            <p:ph idx="1"/>
          </p:nvPr>
        </p:nvSpPr>
        <p:spPr>
          <a:xfrm>
            <a:off x="1141411" y="1518832"/>
            <a:ext cx="10342833" cy="5067947"/>
          </a:xfrm>
        </p:spPr>
        <p:txBody>
          <a:bodyPr>
            <a:normAutofit fontScale="92500" lnSpcReduction="10000"/>
          </a:bodyPr>
          <a:lstStyle/>
          <a:p>
            <a:r>
              <a:rPr lang="en-US" dirty="0"/>
              <a:t>The biological function of the attachment system, as described by Bowlby (1969/1982), is the maintenance of proximity between an infant and an expectably protective attachment figure.   </a:t>
            </a:r>
          </a:p>
          <a:p>
            <a:r>
              <a:rPr lang="en-US" dirty="0"/>
              <a:t>Places of worship, various idols and symbols (e.g. Torah scroll in Judaism, the cross in Christianity, the star and crescent in Islam) to remind the believer of God’s presence.</a:t>
            </a:r>
          </a:p>
          <a:p>
            <a:r>
              <a:rPr lang="en-US" dirty="0"/>
              <a:t>Prayer</a:t>
            </a:r>
          </a:p>
          <a:p>
            <a:pPr lvl="1"/>
            <a:r>
              <a:rPr lang="en-US" dirty="0"/>
              <a:t>Two related to proximity maintenance: Contemplative and Meditational</a:t>
            </a:r>
          </a:p>
          <a:p>
            <a:pPr lvl="1"/>
            <a:r>
              <a:rPr lang="en-US" dirty="0"/>
              <a:t>Safe haven function: Petitionary prayer—help seeking, a requesting form of prayer</a:t>
            </a:r>
          </a:p>
          <a:p>
            <a:pPr lvl="1"/>
            <a:r>
              <a:rPr lang="en-US" dirty="0"/>
              <a:t>Social referencing and secure base behaviors— </a:t>
            </a:r>
          </a:p>
          <a:p>
            <a:pPr lvl="2"/>
            <a:r>
              <a:rPr lang="en-US" dirty="0"/>
              <a:t>Upward prayer – Human-divine connection</a:t>
            </a:r>
          </a:p>
          <a:p>
            <a:pPr lvl="2"/>
            <a:r>
              <a:rPr lang="en-US" dirty="0"/>
              <a:t>Outward prayer – Human-human connection</a:t>
            </a:r>
          </a:p>
          <a:p>
            <a:pPr lvl="2"/>
            <a:r>
              <a:rPr lang="en-US" dirty="0"/>
              <a:t>Inward prayer – Self-connection  </a:t>
            </a:r>
          </a:p>
        </p:txBody>
      </p:sp>
    </p:spTree>
    <p:extLst>
      <p:ext uri="{BB962C8B-B14F-4D97-AF65-F5344CB8AC3E}">
        <p14:creationId xmlns:p14="http://schemas.microsoft.com/office/powerpoint/2010/main" val="41110313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25D-B96C-8D4E-A369-EB068AB526A4}"/>
              </a:ext>
            </a:extLst>
          </p:cNvPr>
          <p:cNvSpPr>
            <a:spLocks noGrp="1"/>
          </p:cNvSpPr>
          <p:nvPr>
            <p:ph type="title"/>
          </p:nvPr>
        </p:nvSpPr>
        <p:spPr/>
        <p:txBody>
          <a:bodyPr/>
          <a:lstStyle/>
          <a:p>
            <a:r>
              <a:rPr lang="en-US" dirty="0"/>
              <a:t>Separation and Loss Responses</a:t>
            </a:r>
          </a:p>
        </p:txBody>
      </p:sp>
      <p:sp>
        <p:nvSpPr>
          <p:cNvPr id="3" name="Content Placeholder 2">
            <a:extLst>
              <a:ext uri="{FF2B5EF4-FFF2-40B4-BE49-F238E27FC236}">
                <a16:creationId xmlns:a16="http://schemas.microsoft.com/office/drawing/2014/main" id="{7D6CF497-CDE5-5043-AA00-4F67C6392D8F}"/>
              </a:ext>
            </a:extLst>
          </p:cNvPr>
          <p:cNvSpPr>
            <a:spLocks noGrp="1"/>
          </p:cNvSpPr>
          <p:nvPr>
            <p:ph idx="1"/>
          </p:nvPr>
        </p:nvSpPr>
        <p:spPr/>
        <p:txBody>
          <a:bodyPr/>
          <a:lstStyle/>
          <a:p>
            <a:r>
              <a:rPr lang="en-US" dirty="0"/>
              <a:t>Separation from an attachment figure—even the threat of separation—causes ANXIETY in the attached person at the experiential level and PROTEST at the behavioral level.</a:t>
            </a:r>
          </a:p>
          <a:p>
            <a:r>
              <a:rPr lang="en-US" dirty="0"/>
              <a:t>Permanent loss of an attachment figure cause grief and a mourning process is initiated </a:t>
            </a:r>
          </a:p>
          <a:p>
            <a:pPr lvl="1" algn="ctr"/>
            <a:r>
              <a:rPr lang="en-US" sz="2400" b="1" dirty="0"/>
              <a:t>Protest </a:t>
            </a:r>
            <a:r>
              <a:rPr lang="en-US" sz="2400" b="1" dirty="0">
                <a:sym typeface="Wingdings" pitchFamily="2" charset="2"/>
              </a:rPr>
              <a:t> Despair  Detachment  Reorganization </a:t>
            </a:r>
            <a:endParaRPr lang="en-US" sz="2400" b="1" dirty="0"/>
          </a:p>
        </p:txBody>
      </p:sp>
    </p:spTree>
    <p:extLst>
      <p:ext uri="{BB962C8B-B14F-4D97-AF65-F5344CB8AC3E}">
        <p14:creationId xmlns:p14="http://schemas.microsoft.com/office/powerpoint/2010/main" val="24420418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44EA-1CF0-8942-9E09-1AE98D5E87B1}"/>
              </a:ext>
            </a:extLst>
          </p:cNvPr>
          <p:cNvSpPr>
            <a:spLocks noGrp="1"/>
          </p:cNvSpPr>
          <p:nvPr>
            <p:ph type="title"/>
          </p:nvPr>
        </p:nvSpPr>
        <p:spPr>
          <a:xfrm>
            <a:off x="1141413" y="396724"/>
            <a:ext cx="9905998" cy="1478570"/>
          </a:xfrm>
        </p:spPr>
        <p:txBody>
          <a:bodyPr/>
          <a:lstStyle/>
          <a:p>
            <a:pPr algn="ctr"/>
            <a:r>
              <a:rPr lang="en-US" dirty="0"/>
              <a:t>God as safe haven</a:t>
            </a:r>
          </a:p>
        </p:txBody>
      </p:sp>
      <p:sp>
        <p:nvSpPr>
          <p:cNvPr id="3" name="Content Placeholder 2">
            <a:extLst>
              <a:ext uri="{FF2B5EF4-FFF2-40B4-BE49-F238E27FC236}">
                <a16:creationId xmlns:a16="http://schemas.microsoft.com/office/drawing/2014/main" id="{8CD075D5-5960-3D44-8E6A-C500B221A144}"/>
              </a:ext>
            </a:extLst>
          </p:cNvPr>
          <p:cNvSpPr>
            <a:spLocks noGrp="1"/>
          </p:cNvSpPr>
          <p:nvPr>
            <p:ph idx="1"/>
          </p:nvPr>
        </p:nvSpPr>
        <p:spPr>
          <a:xfrm>
            <a:off x="1141412" y="1534332"/>
            <a:ext cx="10513313" cy="4982705"/>
          </a:xfrm>
        </p:spPr>
        <p:txBody>
          <a:bodyPr>
            <a:normAutofit lnSpcReduction="10000"/>
          </a:bodyPr>
          <a:lstStyle/>
          <a:p>
            <a:r>
              <a:rPr lang="en-US" dirty="0"/>
              <a:t>Safe Haven ala Bowlby (1969/1982)</a:t>
            </a:r>
          </a:p>
          <a:p>
            <a:r>
              <a:rPr lang="en-US" dirty="0"/>
              <a:t>Three types of situations that elicit attachment behavior:</a:t>
            </a:r>
          </a:p>
          <a:p>
            <a:pPr lvl="1"/>
            <a:r>
              <a:rPr lang="en-US" dirty="0"/>
              <a:t>1. Frightening or alarming environmental events</a:t>
            </a:r>
          </a:p>
          <a:p>
            <a:pPr lvl="1"/>
            <a:r>
              <a:rPr lang="en-US" dirty="0"/>
              <a:t>2. Illness, injury, or fatigue</a:t>
            </a:r>
          </a:p>
          <a:p>
            <a:pPr lvl="1"/>
            <a:r>
              <a:rPr lang="en-US" dirty="0"/>
              <a:t>3. Separation or threat of separation from attachment figures</a:t>
            </a:r>
          </a:p>
          <a:p>
            <a:r>
              <a:rPr lang="en-US" dirty="0"/>
              <a:t>According to research people are most likely to turn to God in times of trouble and crisis (</a:t>
            </a:r>
            <a:r>
              <a:rPr lang="en-US" dirty="0" err="1"/>
              <a:t>Granqvist</a:t>
            </a:r>
            <a:r>
              <a:rPr lang="en-US" dirty="0"/>
              <a:t>, 2021)</a:t>
            </a:r>
          </a:p>
          <a:p>
            <a:r>
              <a:rPr lang="en-US" dirty="0"/>
              <a:t>Three general classes that trigger this: </a:t>
            </a:r>
          </a:p>
          <a:p>
            <a:pPr lvl="1"/>
            <a:r>
              <a:rPr lang="en-US" dirty="0"/>
              <a:t>1. Illness, disability, and negative life events</a:t>
            </a:r>
          </a:p>
          <a:p>
            <a:pPr lvl="1"/>
            <a:r>
              <a:rPr lang="en-US" dirty="0"/>
              <a:t>2. The anticipated or actual death of a friend or relative</a:t>
            </a:r>
          </a:p>
          <a:p>
            <a:pPr lvl="1"/>
            <a:r>
              <a:rPr lang="en-US" dirty="0"/>
              <a:t>3. Adverse life experiences </a:t>
            </a:r>
          </a:p>
        </p:txBody>
      </p:sp>
    </p:spTree>
    <p:extLst>
      <p:ext uri="{BB962C8B-B14F-4D97-AF65-F5344CB8AC3E}">
        <p14:creationId xmlns:p14="http://schemas.microsoft.com/office/powerpoint/2010/main" val="33558585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71DF-0B17-2F4F-B0BE-E5878A73E32C}"/>
              </a:ext>
            </a:extLst>
          </p:cNvPr>
          <p:cNvSpPr>
            <a:spLocks noGrp="1"/>
          </p:cNvSpPr>
          <p:nvPr>
            <p:ph type="title"/>
          </p:nvPr>
        </p:nvSpPr>
        <p:spPr/>
        <p:txBody>
          <a:bodyPr/>
          <a:lstStyle/>
          <a:p>
            <a:pPr algn="ctr"/>
            <a:r>
              <a:rPr lang="en-US" dirty="0"/>
              <a:t>Noteworthy finding</a:t>
            </a:r>
          </a:p>
        </p:txBody>
      </p:sp>
      <p:sp>
        <p:nvSpPr>
          <p:cNvPr id="3" name="Content Placeholder 2">
            <a:extLst>
              <a:ext uri="{FF2B5EF4-FFF2-40B4-BE49-F238E27FC236}">
                <a16:creationId xmlns:a16="http://schemas.microsoft.com/office/drawing/2014/main" id="{97F89C15-812B-FC4C-B33A-5C29ED56AE32}"/>
              </a:ext>
            </a:extLst>
          </p:cNvPr>
          <p:cNvSpPr>
            <a:spLocks noGrp="1"/>
          </p:cNvSpPr>
          <p:nvPr>
            <p:ph idx="1"/>
          </p:nvPr>
        </p:nvSpPr>
        <p:spPr/>
        <p:txBody>
          <a:bodyPr>
            <a:normAutofit/>
          </a:bodyPr>
          <a:lstStyle/>
          <a:p>
            <a:pPr algn="ctr"/>
            <a:r>
              <a:rPr lang="en-US" sz="3600" dirty="0"/>
              <a:t>Under stress, loss of relationship (through death or divorce), or nature disasters people are more likely to turn to faith and prayer (attachment behavior) rather than to church (a proxy for social support). </a:t>
            </a:r>
          </a:p>
        </p:txBody>
      </p:sp>
    </p:spTree>
    <p:extLst>
      <p:ext uri="{BB962C8B-B14F-4D97-AF65-F5344CB8AC3E}">
        <p14:creationId xmlns:p14="http://schemas.microsoft.com/office/powerpoint/2010/main" val="3158939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3DD9-25AE-C046-9F44-832582421D00}"/>
              </a:ext>
            </a:extLst>
          </p:cNvPr>
          <p:cNvSpPr>
            <a:spLocks noGrp="1"/>
          </p:cNvSpPr>
          <p:nvPr>
            <p:ph type="title"/>
          </p:nvPr>
        </p:nvSpPr>
        <p:spPr/>
        <p:txBody>
          <a:bodyPr/>
          <a:lstStyle/>
          <a:p>
            <a:r>
              <a:rPr lang="en-US" dirty="0"/>
              <a:t>God as secure base</a:t>
            </a:r>
          </a:p>
        </p:txBody>
      </p:sp>
      <p:sp>
        <p:nvSpPr>
          <p:cNvPr id="3" name="Content Placeholder 2">
            <a:extLst>
              <a:ext uri="{FF2B5EF4-FFF2-40B4-BE49-F238E27FC236}">
                <a16:creationId xmlns:a16="http://schemas.microsoft.com/office/drawing/2014/main" id="{C7860210-C8E8-B541-874F-44F0771E8D43}"/>
              </a:ext>
            </a:extLst>
          </p:cNvPr>
          <p:cNvSpPr>
            <a:spLocks noGrp="1"/>
          </p:cNvSpPr>
          <p:nvPr>
            <p:ph idx="1"/>
          </p:nvPr>
        </p:nvSpPr>
        <p:spPr/>
        <p:txBody>
          <a:bodyPr/>
          <a:lstStyle/>
          <a:p>
            <a:r>
              <a:rPr lang="en-US" dirty="0"/>
              <a:t>The attachment figure provides a secure base for exploration and, relatedly, a sense of felt security. </a:t>
            </a:r>
          </a:p>
        </p:txBody>
      </p:sp>
    </p:spTree>
    <p:extLst>
      <p:ext uri="{BB962C8B-B14F-4D97-AF65-F5344CB8AC3E}">
        <p14:creationId xmlns:p14="http://schemas.microsoft.com/office/powerpoint/2010/main" val="41002171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D11074-5B17-854D-80E1-83B12A21615D}"/>
              </a:ext>
            </a:extLst>
          </p:cNvPr>
          <p:cNvPicPr>
            <a:picLocks noChangeAspect="1"/>
          </p:cNvPicPr>
          <p:nvPr/>
        </p:nvPicPr>
        <p:blipFill>
          <a:blip r:embed="rId2"/>
          <a:stretch>
            <a:fillRect/>
          </a:stretch>
        </p:blipFill>
        <p:spPr>
          <a:xfrm>
            <a:off x="1673817" y="191232"/>
            <a:ext cx="8624298" cy="6465290"/>
          </a:xfrm>
          <a:prstGeom prst="rect">
            <a:avLst/>
          </a:prstGeom>
        </p:spPr>
      </p:pic>
    </p:spTree>
    <p:extLst>
      <p:ext uri="{BB962C8B-B14F-4D97-AF65-F5344CB8AC3E}">
        <p14:creationId xmlns:p14="http://schemas.microsoft.com/office/powerpoint/2010/main" val="322008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35960-92DB-774B-9922-7FA457C754B3}"/>
              </a:ext>
            </a:extLst>
          </p:cNvPr>
          <p:cNvSpPr>
            <a:spLocks noGrp="1"/>
          </p:cNvSpPr>
          <p:nvPr>
            <p:ph type="title"/>
          </p:nvPr>
        </p:nvSpPr>
        <p:spPr>
          <a:xfrm>
            <a:off x="1058286" y="290853"/>
            <a:ext cx="9905998" cy="1478570"/>
          </a:xfrm>
        </p:spPr>
        <p:txBody>
          <a:bodyPr>
            <a:normAutofit/>
          </a:bodyPr>
          <a:lstStyle/>
          <a:p>
            <a:pPr algn="ctr"/>
            <a:r>
              <a:rPr lang="en-US" sz="3200" dirty="0" err="1"/>
              <a:t>Bronfrenbrenner’s</a:t>
            </a:r>
            <a:r>
              <a:rPr lang="en-US" sz="3200" dirty="0"/>
              <a:t> Ecological Systems theory</a:t>
            </a:r>
          </a:p>
        </p:txBody>
      </p:sp>
      <p:pic>
        <p:nvPicPr>
          <p:cNvPr id="15" name="Content Placeholder 14">
            <a:extLst>
              <a:ext uri="{FF2B5EF4-FFF2-40B4-BE49-F238E27FC236}">
                <a16:creationId xmlns:a16="http://schemas.microsoft.com/office/drawing/2014/main" id="{03F74F7C-630D-A84C-AA01-EF0BD595E736}"/>
              </a:ext>
            </a:extLst>
          </p:cNvPr>
          <p:cNvPicPr>
            <a:picLocks noGrp="1" noChangeAspect="1"/>
          </p:cNvPicPr>
          <p:nvPr>
            <p:ph idx="1"/>
          </p:nvPr>
        </p:nvPicPr>
        <p:blipFill>
          <a:blip r:embed="rId3"/>
          <a:stretch>
            <a:fillRect/>
          </a:stretch>
        </p:blipFill>
        <p:spPr>
          <a:xfrm>
            <a:off x="3922367" y="2249488"/>
            <a:ext cx="4344091" cy="3541712"/>
          </a:xfrm>
        </p:spPr>
      </p:pic>
    </p:spTree>
    <p:extLst>
      <p:ext uri="{BB962C8B-B14F-4D97-AF65-F5344CB8AC3E}">
        <p14:creationId xmlns:p14="http://schemas.microsoft.com/office/powerpoint/2010/main" val="426021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1981200" y="457201"/>
            <a:ext cx="8229600" cy="1143000"/>
          </a:xfrm>
        </p:spPr>
        <p:txBody>
          <a:bodyPr>
            <a:normAutofit/>
          </a:bodyPr>
          <a:lstStyle/>
          <a:p>
            <a:pPr algn="ctr"/>
            <a:r>
              <a:rPr lang="en-US" sz="4000" dirty="0"/>
              <a:t>Trauma: Objective Dimensions</a:t>
            </a:r>
          </a:p>
        </p:txBody>
      </p:sp>
      <p:sp>
        <p:nvSpPr>
          <p:cNvPr id="8199" name="Rectangle 7"/>
          <p:cNvSpPr>
            <a:spLocks noGrp="1" noChangeArrowheads="1"/>
          </p:cNvSpPr>
          <p:nvPr>
            <p:ph idx="1"/>
          </p:nvPr>
        </p:nvSpPr>
        <p:spPr>
          <a:xfrm>
            <a:off x="1580606" y="1600201"/>
            <a:ext cx="8619515" cy="4897437"/>
          </a:xfrm>
        </p:spPr>
        <p:txBody>
          <a:bodyPr>
            <a:normAutofit/>
          </a:bodyPr>
          <a:lstStyle/>
          <a:p>
            <a:pPr>
              <a:lnSpc>
                <a:spcPct val="90000"/>
              </a:lnSpc>
            </a:pPr>
            <a:r>
              <a:rPr lang="en-US" sz="2800" dirty="0"/>
              <a:t>Structure of the Trauma</a:t>
            </a:r>
          </a:p>
          <a:p>
            <a:pPr lvl="1">
              <a:lnSpc>
                <a:spcPct val="90000"/>
              </a:lnSpc>
            </a:pPr>
            <a:r>
              <a:rPr lang="en-US" sz="2400" dirty="0"/>
              <a:t>Interpersonal vs. accidental</a:t>
            </a:r>
          </a:p>
          <a:p>
            <a:pPr lvl="1">
              <a:lnSpc>
                <a:spcPct val="90000"/>
              </a:lnSpc>
            </a:pPr>
            <a:r>
              <a:rPr lang="en-US" sz="2400" dirty="0"/>
              <a:t>Severity</a:t>
            </a:r>
          </a:p>
          <a:p>
            <a:pPr lvl="1">
              <a:lnSpc>
                <a:spcPct val="90000"/>
              </a:lnSpc>
            </a:pPr>
            <a:r>
              <a:rPr lang="en-US" sz="2400" dirty="0"/>
              <a:t>Duration/</a:t>
            </a:r>
            <a:r>
              <a:rPr lang="en-US" sz="2400" dirty="0" err="1"/>
              <a:t>chronicity</a:t>
            </a:r>
            <a:endParaRPr lang="en-US" sz="2400" dirty="0"/>
          </a:p>
          <a:p>
            <a:pPr lvl="1">
              <a:lnSpc>
                <a:spcPct val="90000"/>
              </a:lnSpc>
            </a:pPr>
            <a:r>
              <a:rPr lang="en-US" sz="2400" dirty="0"/>
              <a:t>Life-threat</a:t>
            </a:r>
          </a:p>
          <a:p>
            <a:pPr lvl="1">
              <a:lnSpc>
                <a:spcPct val="90000"/>
              </a:lnSpc>
            </a:pPr>
            <a:r>
              <a:rPr lang="en-US" sz="2400" dirty="0"/>
              <a:t>Exposure to death/dying/horror</a:t>
            </a:r>
          </a:p>
          <a:p>
            <a:pPr lvl="1">
              <a:lnSpc>
                <a:spcPct val="90000"/>
              </a:lnSpc>
            </a:pPr>
            <a:r>
              <a:rPr lang="en-US" sz="2400" dirty="0"/>
              <a:t>Bereavement/loss</a:t>
            </a:r>
          </a:p>
          <a:p>
            <a:pPr lvl="1">
              <a:lnSpc>
                <a:spcPct val="90000"/>
              </a:lnSpc>
            </a:pPr>
            <a:r>
              <a:rPr lang="en-US" sz="2400" dirty="0"/>
              <a:t>Single vs. multiple stressor</a:t>
            </a:r>
          </a:p>
          <a:p>
            <a:pPr lvl="1">
              <a:lnSpc>
                <a:spcPct val="90000"/>
              </a:lnSpc>
            </a:pPr>
            <a:r>
              <a:rPr lang="en-US" sz="2400" dirty="0"/>
              <a:t>Potential for re-occurrence</a:t>
            </a:r>
          </a:p>
          <a:p>
            <a:pPr lvl="1">
              <a:lnSpc>
                <a:spcPct val="90000"/>
              </a:lnSpc>
            </a:pPr>
            <a:r>
              <a:rPr lang="en-US" sz="2400" dirty="0"/>
              <a:t>Complexity of the stressor</a:t>
            </a:r>
          </a:p>
          <a:p>
            <a:pPr lvl="1">
              <a:lnSpc>
                <a:spcPct val="90000"/>
              </a:lnSpc>
            </a:pPr>
            <a:r>
              <a:rPr lang="en-US" sz="2400" dirty="0"/>
              <a:t>Relationship issues</a:t>
            </a:r>
          </a:p>
          <a:p>
            <a:pPr lvl="1">
              <a:lnSpc>
                <a:spcPct val="90000"/>
              </a:lnSpc>
            </a:pPr>
            <a:r>
              <a:rPr lang="en-US" sz="2400" dirty="0"/>
              <a:t>Forced silence</a:t>
            </a:r>
          </a:p>
          <a:p>
            <a:pPr lvl="1">
              <a:lnSpc>
                <a:spcPct val="90000"/>
              </a:lnSpc>
            </a:pPr>
            <a:endParaRPr lang="en-US" sz="2400" dirty="0"/>
          </a:p>
          <a:p>
            <a:pPr>
              <a:lnSpc>
                <a:spcPct val="90000"/>
              </a:lnSpc>
            </a:pPr>
            <a:endParaRPr lang="en-US" sz="2800" dirty="0"/>
          </a:p>
        </p:txBody>
      </p:sp>
      <p:sp>
        <p:nvSpPr>
          <p:cNvPr id="5" name="Date Placeholder 4"/>
          <p:cNvSpPr>
            <a:spLocks noGrp="1"/>
          </p:cNvSpPr>
          <p:nvPr>
            <p:ph type="dt" sz="half" idx="10"/>
          </p:nvPr>
        </p:nvSpPr>
        <p:spPr/>
        <p:txBody>
          <a:bodyPr/>
          <a:lstStyle/>
          <a:p>
            <a:fld id="{CD4EA227-846F-4ADF-AC79-5D7DE473C37D}" type="datetime1">
              <a:rPr lang="en-US"/>
              <a:pPr/>
              <a:t>8/31/21</a:t>
            </a:fld>
            <a:endParaRPr lang="en-US"/>
          </a:p>
        </p:txBody>
      </p:sp>
      <p:sp>
        <p:nvSpPr>
          <p:cNvPr id="4" name="Slide Number Placeholder 3"/>
          <p:cNvSpPr>
            <a:spLocks noGrp="1"/>
          </p:cNvSpPr>
          <p:nvPr>
            <p:ph type="sldNum" sz="quarter" idx="12"/>
          </p:nvPr>
        </p:nvSpPr>
        <p:spPr/>
        <p:txBody>
          <a:bodyPr/>
          <a:lstStyle/>
          <a:p>
            <a:fld id="{831A1799-CC49-47C8-9592-D1A871014A36}" type="slidenum">
              <a:rPr lang="en-US"/>
              <a:pPr/>
              <a:t>12</a:t>
            </a:fld>
            <a:endParaRPr lang="en-US"/>
          </a:p>
        </p:txBody>
      </p:sp>
    </p:spTree>
    <p:extLst>
      <p:ext uri="{BB962C8B-B14F-4D97-AF65-F5344CB8AC3E}">
        <p14:creationId xmlns:p14="http://schemas.microsoft.com/office/powerpoint/2010/main" val="2234960195"/>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381001"/>
            <a:ext cx="8229600" cy="1143000"/>
          </a:xfrm>
        </p:spPr>
        <p:txBody>
          <a:bodyPr/>
          <a:lstStyle/>
          <a:p>
            <a:pPr algn="ctr"/>
            <a:r>
              <a:rPr lang="en-US" sz="4000" dirty="0"/>
              <a:t>Trauma: Objective Dimensions</a:t>
            </a:r>
            <a:endParaRPr lang="en-US" sz="2800" dirty="0"/>
          </a:p>
        </p:txBody>
      </p:sp>
      <p:sp>
        <p:nvSpPr>
          <p:cNvPr id="28675" name="Rectangle 3"/>
          <p:cNvSpPr>
            <a:spLocks noGrp="1" noChangeArrowheads="1"/>
          </p:cNvSpPr>
          <p:nvPr>
            <p:ph idx="1"/>
          </p:nvPr>
        </p:nvSpPr>
        <p:spPr>
          <a:xfrm>
            <a:off x="1602378" y="1524001"/>
            <a:ext cx="8229600" cy="5005387"/>
          </a:xfrm>
        </p:spPr>
        <p:txBody>
          <a:bodyPr>
            <a:normAutofit fontScale="92500" lnSpcReduction="10000"/>
          </a:bodyPr>
          <a:lstStyle/>
          <a:p>
            <a:r>
              <a:rPr lang="en-US" sz="2800" dirty="0"/>
              <a:t>Experience and complexity of the trauma</a:t>
            </a:r>
          </a:p>
          <a:p>
            <a:pPr lvl="1"/>
            <a:r>
              <a:rPr lang="en-US" sz="2400" dirty="0"/>
              <a:t>Alone or with others</a:t>
            </a:r>
          </a:p>
          <a:p>
            <a:pPr lvl="1"/>
            <a:r>
              <a:rPr lang="en-US" sz="2400" dirty="0"/>
              <a:t>Community-based or not</a:t>
            </a:r>
          </a:p>
          <a:p>
            <a:pPr lvl="1"/>
            <a:r>
              <a:rPr lang="en-US" sz="2400" dirty="0"/>
              <a:t>Moral conflict</a:t>
            </a:r>
          </a:p>
          <a:p>
            <a:pPr lvl="1"/>
            <a:r>
              <a:rPr lang="en-US" sz="2400" dirty="0"/>
              <a:t>Role in trauma and after </a:t>
            </a:r>
          </a:p>
          <a:p>
            <a:r>
              <a:rPr lang="en-US" sz="2800" dirty="0"/>
              <a:t>Post-trauma milieu</a:t>
            </a:r>
          </a:p>
          <a:p>
            <a:pPr lvl="1"/>
            <a:r>
              <a:rPr lang="en-US" sz="2400" dirty="0"/>
              <a:t>Level of support/understanding</a:t>
            </a:r>
          </a:p>
          <a:p>
            <a:pPr lvl="1"/>
            <a:r>
              <a:rPr lang="en-US" sz="2400" dirty="0"/>
              <a:t>Opportunity for ventilation/discussion</a:t>
            </a:r>
          </a:p>
          <a:p>
            <a:pPr lvl="1"/>
            <a:r>
              <a:rPr lang="en-US" sz="2400" dirty="0"/>
              <a:t>Treatment availability and quality</a:t>
            </a:r>
          </a:p>
          <a:p>
            <a:pPr lvl="1"/>
            <a:r>
              <a:rPr lang="en-US" sz="2400" dirty="0"/>
              <a:t>Cultural issues/rituals for recovery</a:t>
            </a:r>
          </a:p>
          <a:p>
            <a:pPr lvl="1"/>
            <a:r>
              <a:rPr lang="en-US" sz="2400" dirty="0"/>
              <a:t>Societal attitudes</a:t>
            </a:r>
          </a:p>
        </p:txBody>
      </p:sp>
      <p:sp>
        <p:nvSpPr>
          <p:cNvPr id="5" name="Date Placeholder 4"/>
          <p:cNvSpPr>
            <a:spLocks noGrp="1"/>
          </p:cNvSpPr>
          <p:nvPr>
            <p:ph type="dt" sz="half" idx="10"/>
          </p:nvPr>
        </p:nvSpPr>
        <p:spPr/>
        <p:txBody>
          <a:bodyPr/>
          <a:lstStyle/>
          <a:p>
            <a:fld id="{0E6A0992-6AD3-4EB0-B8A0-8F4F87168A09}" type="datetime1">
              <a:rPr lang="en-US"/>
              <a:pPr/>
              <a:t>8/31/21</a:t>
            </a:fld>
            <a:endParaRPr lang="en-US"/>
          </a:p>
        </p:txBody>
      </p:sp>
      <p:sp>
        <p:nvSpPr>
          <p:cNvPr id="4" name="Slide Number Placeholder 3"/>
          <p:cNvSpPr>
            <a:spLocks noGrp="1"/>
          </p:cNvSpPr>
          <p:nvPr>
            <p:ph type="sldNum" sz="quarter" idx="12"/>
          </p:nvPr>
        </p:nvSpPr>
        <p:spPr/>
        <p:txBody>
          <a:bodyPr/>
          <a:lstStyle/>
          <a:p>
            <a:fld id="{FEF852F2-6E10-461F-A89F-C5B644517DAD}" type="slidenum">
              <a:rPr lang="en-US"/>
              <a:pPr/>
              <a:t>13</a:t>
            </a:fld>
            <a:endParaRPr lang="en-US"/>
          </a:p>
        </p:txBody>
      </p:sp>
    </p:spTree>
    <p:extLst>
      <p:ext uri="{BB962C8B-B14F-4D97-AF65-F5344CB8AC3E}">
        <p14:creationId xmlns:p14="http://schemas.microsoft.com/office/powerpoint/2010/main" val="326252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1" y="435638"/>
            <a:ext cx="9905998" cy="1478570"/>
          </a:xfrm>
        </p:spPr>
        <p:txBody>
          <a:bodyPr/>
          <a:lstStyle/>
          <a:p>
            <a:pPr algn="ctr"/>
            <a:r>
              <a:rPr lang="en-US" sz="4000" dirty="0"/>
              <a:t>Trauma: Subjective Dimensions</a:t>
            </a:r>
            <a:endParaRPr lang="en-US" sz="1600" dirty="0"/>
          </a:p>
        </p:txBody>
      </p:sp>
      <p:sp>
        <p:nvSpPr>
          <p:cNvPr id="29699" name="Rectangle 3"/>
          <p:cNvSpPr>
            <a:spLocks noGrp="1" noChangeArrowheads="1"/>
          </p:cNvSpPr>
          <p:nvPr>
            <p:ph idx="1"/>
          </p:nvPr>
        </p:nvSpPr>
        <p:spPr>
          <a:xfrm>
            <a:off x="1981200" y="1613263"/>
            <a:ext cx="8229600" cy="4745038"/>
          </a:xfrm>
        </p:spPr>
        <p:txBody>
          <a:bodyPr>
            <a:normAutofit lnSpcReduction="10000"/>
          </a:bodyPr>
          <a:lstStyle/>
          <a:p>
            <a:r>
              <a:rPr lang="en-US" sz="2800"/>
              <a:t>Personal experience of the trauma</a:t>
            </a:r>
          </a:p>
          <a:p>
            <a:pPr lvl="1"/>
            <a:r>
              <a:rPr lang="en-US" sz="2400"/>
              <a:t>Alone or with others</a:t>
            </a:r>
          </a:p>
          <a:p>
            <a:pPr lvl="1"/>
            <a:r>
              <a:rPr lang="en-US" sz="2400"/>
              <a:t>Direct or indirect</a:t>
            </a:r>
          </a:p>
          <a:p>
            <a:pPr lvl="1"/>
            <a:r>
              <a:rPr lang="en-US" sz="2400"/>
              <a:t>Community based</a:t>
            </a:r>
          </a:p>
          <a:p>
            <a:pPr lvl="1"/>
            <a:r>
              <a:rPr lang="en-US" sz="2400"/>
              <a:t>Moral conflict/coercion</a:t>
            </a:r>
          </a:p>
          <a:p>
            <a:pPr lvl="1"/>
            <a:r>
              <a:rPr lang="en-US" sz="2400"/>
              <a:t>Role in trauma and afterwards</a:t>
            </a:r>
          </a:p>
          <a:p>
            <a:pPr lvl="1"/>
            <a:r>
              <a:rPr lang="en-US" sz="2400"/>
              <a:t>Multiple traumatic moments, during and after</a:t>
            </a:r>
          </a:p>
          <a:p>
            <a:pPr lvl="1"/>
            <a:r>
              <a:rPr lang="en-US" sz="2400"/>
              <a:t>Changes in attention or concern</a:t>
            </a:r>
          </a:p>
          <a:p>
            <a:pPr lvl="1"/>
            <a:r>
              <a:rPr lang="en-US" sz="2400"/>
              <a:t>Agency/effectiveness</a:t>
            </a:r>
          </a:p>
          <a:p>
            <a:pPr lvl="1"/>
            <a:r>
              <a:rPr lang="en-US" sz="2400"/>
              <a:t>Peri-dissociation</a:t>
            </a:r>
          </a:p>
        </p:txBody>
      </p:sp>
      <p:sp>
        <p:nvSpPr>
          <p:cNvPr id="5" name="Date Placeholder 4"/>
          <p:cNvSpPr>
            <a:spLocks noGrp="1"/>
          </p:cNvSpPr>
          <p:nvPr>
            <p:ph type="dt" sz="half" idx="10"/>
          </p:nvPr>
        </p:nvSpPr>
        <p:spPr/>
        <p:txBody>
          <a:bodyPr/>
          <a:lstStyle/>
          <a:p>
            <a:fld id="{23526546-3901-4F76-AB14-4590A2AC67AB}" type="datetime1">
              <a:rPr lang="en-US"/>
              <a:pPr/>
              <a:t>8/31/21</a:t>
            </a:fld>
            <a:endParaRPr lang="en-US"/>
          </a:p>
        </p:txBody>
      </p:sp>
      <p:sp>
        <p:nvSpPr>
          <p:cNvPr id="4" name="Slide Number Placeholder 3"/>
          <p:cNvSpPr>
            <a:spLocks noGrp="1"/>
          </p:cNvSpPr>
          <p:nvPr>
            <p:ph type="sldNum" sz="quarter" idx="12"/>
          </p:nvPr>
        </p:nvSpPr>
        <p:spPr/>
        <p:txBody>
          <a:bodyPr/>
          <a:lstStyle/>
          <a:p>
            <a:fld id="{55EA6A0C-7757-4ED0-B5AB-BAC898C56F34}" type="slidenum">
              <a:rPr lang="en-US"/>
              <a:pPr/>
              <a:t>14</a:t>
            </a:fld>
            <a:endParaRPr lang="en-US"/>
          </a:p>
        </p:txBody>
      </p:sp>
    </p:spTree>
    <p:extLst>
      <p:ext uri="{BB962C8B-B14F-4D97-AF65-F5344CB8AC3E}">
        <p14:creationId xmlns:p14="http://schemas.microsoft.com/office/powerpoint/2010/main" val="79283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Family Factors</a:t>
            </a:r>
          </a:p>
        </p:txBody>
      </p:sp>
      <p:sp>
        <p:nvSpPr>
          <p:cNvPr id="3" name="Content Placeholder 2"/>
          <p:cNvSpPr>
            <a:spLocks noGrp="1"/>
          </p:cNvSpPr>
          <p:nvPr>
            <p:ph idx="1"/>
          </p:nvPr>
        </p:nvSpPr>
        <p:spPr/>
        <p:txBody>
          <a:bodyPr>
            <a:normAutofit/>
          </a:bodyPr>
          <a:lstStyle/>
          <a:p>
            <a:r>
              <a:rPr lang="en-US" dirty="0"/>
              <a:t>Family’s support of the child post-maltreatment</a:t>
            </a:r>
          </a:p>
          <a:p>
            <a:pPr lvl="1"/>
            <a:r>
              <a:rPr lang="en-US" dirty="0"/>
              <a:t>Acknowledgment of what happened</a:t>
            </a:r>
          </a:p>
          <a:p>
            <a:pPr lvl="1"/>
            <a:r>
              <a:rPr lang="en-US" dirty="0"/>
              <a:t>Belief in the child</a:t>
            </a:r>
          </a:p>
          <a:p>
            <a:pPr lvl="1"/>
            <a:r>
              <a:rPr lang="en-US" dirty="0"/>
              <a:t>Emotional support</a:t>
            </a:r>
          </a:p>
          <a:p>
            <a:pPr lvl="1"/>
            <a:r>
              <a:rPr lang="en-US" dirty="0"/>
              <a:t>Ability to protect the child from further maltreatment</a:t>
            </a:r>
          </a:p>
          <a:p>
            <a:pPr lvl="1"/>
            <a:r>
              <a:rPr lang="en-US" dirty="0"/>
              <a:t>Securing appropriate services</a:t>
            </a:r>
          </a:p>
          <a:p>
            <a:pPr lvl="1"/>
            <a:r>
              <a:rPr lang="en-US" dirty="0"/>
              <a:t>Provision of adequate parenting </a:t>
            </a:r>
          </a:p>
          <a:p>
            <a:endParaRPr lang="en-US" dirty="0"/>
          </a:p>
        </p:txBody>
      </p:sp>
    </p:spTree>
    <p:extLst>
      <p:ext uri="{BB962C8B-B14F-4D97-AF65-F5344CB8AC3E}">
        <p14:creationId xmlns:p14="http://schemas.microsoft.com/office/powerpoint/2010/main" val="277217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Family Factors (2)</a:t>
            </a:r>
          </a:p>
        </p:txBody>
      </p:sp>
      <p:sp>
        <p:nvSpPr>
          <p:cNvPr id="3" name="Content Placeholder 2"/>
          <p:cNvSpPr>
            <a:spLocks noGrp="1"/>
          </p:cNvSpPr>
          <p:nvPr>
            <p:ph idx="1"/>
          </p:nvPr>
        </p:nvSpPr>
        <p:spPr/>
        <p:txBody>
          <a:bodyPr>
            <a:normAutofit/>
          </a:bodyPr>
          <a:lstStyle/>
          <a:p>
            <a:r>
              <a:rPr lang="en-US" dirty="0"/>
              <a:t>Family functioning and parenting pre-maltreatment</a:t>
            </a:r>
          </a:p>
          <a:p>
            <a:pPr lvl="1"/>
            <a:r>
              <a:rPr lang="en-US" dirty="0"/>
              <a:t>Attachment</a:t>
            </a:r>
          </a:p>
          <a:p>
            <a:pPr lvl="1"/>
            <a:r>
              <a:rPr lang="en-US" dirty="0"/>
              <a:t>Marital security</a:t>
            </a:r>
          </a:p>
          <a:p>
            <a:pPr lvl="1"/>
            <a:r>
              <a:rPr lang="en-US" dirty="0"/>
              <a:t>Individual functioning of parents</a:t>
            </a:r>
          </a:p>
          <a:p>
            <a:pPr lvl="1"/>
            <a:r>
              <a:rPr lang="en-US" dirty="0"/>
              <a:t>Poverty, stability of residence, income; social network and support</a:t>
            </a:r>
          </a:p>
          <a:p>
            <a:pPr lvl="1"/>
            <a:r>
              <a:rPr lang="en-US" dirty="0"/>
              <a:t>Single parent</a:t>
            </a:r>
          </a:p>
          <a:p>
            <a:pPr lvl="1"/>
            <a:r>
              <a:rPr lang="en-US" dirty="0"/>
              <a:t>Discipline/parenting effectiveness and appropriateness</a:t>
            </a:r>
          </a:p>
        </p:txBody>
      </p:sp>
    </p:spTree>
    <p:extLst>
      <p:ext uri="{BB962C8B-B14F-4D97-AF65-F5344CB8AC3E}">
        <p14:creationId xmlns:p14="http://schemas.microsoft.com/office/powerpoint/2010/main" val="151320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89161" y="1450185"/>
            <a:ext cx="9905998" cy="1478570"/>
          </a:xfrm>
        </p:spPr>
        <p:txBody>
          <a:bodyPr>
            <a:normAutofit fontScale="90000"/>
          </a:bodyPr>
          <a:lstStyle/>
          <a:p>
            <a:r>
              <a:rPr lang="en-US" dirty="0"/>
              <a:t>Characteristics of an Traumatic Environment</a:t>
            </a:r>
            <a:br>
              <a:rPr lang="en-US" sz="4000" dirty="0"/>
            </a:br>
            <a:br>
              <a:rPr lang="en-US" sz="4000" dirty="0"/>
            </a:br>
            <a:r>
              <a:rPr lang="en-US" sz="2200" i="1" dirty="0">
                <a:latin typeface="+mn-lt"/>
              </a:rPr>
              <a:t>The pathological environment of childhood abuse forces the development of extraordinary capacities, both creative and destructive. It fosters the development of abnormal states of consciousness in which the ordinary relations of body and mind, reality and imagination, knowledge and memory no longer hold.</a:t>
            </a:r>
            <a:br>
              <a:rPr lang="en-US" sz="2200" i="1" dirty="0">
                <a:latin typeface="+mn-lt"/>
              </a:rPr>
            </a:br>
            <a:r>
              <a:rPr lang="en-US" sz="2200" i="1" dirty="0">
                <a:latin typeface="+mn-lt"/>
              </a:rPr>
              <a:t>~ Judy Herman, 1992, p. 97</a:t>
            </a:r>
            <a:br>
              <a:rPr lang="en-US" dirty="0"/>
            </a:br>
            <a:endParaRPr lang="en-US" sz="4000" dirty="0"/>
          </a:p>
        </p:txBody>
      </p:sp>
      <p:sp>
        <p:nvSpPr>
          <p:cNvPr id="21507" name="Rectangle 3"/>
          <p:cNvSpPr>
            <a:spLocks noGrp="1" noChangeArrowheads="1"/>
          </p:cNvSpPr>
          <p:nvPr>
            <p:ph idx="1"/>
          </p:nvPr>
        </p:nvSpPr>
        <p:spPr>
          <a:xfrm>
            <a:off x="1245915" y="2928755"/>
            <a:ext cx="9905999" cy="3541714"/>
          </a:xfrm>
        </p:spPr>
        <p:txBody>
          <a:bodyPr>
            <a:normAutofit/>
          </a:bodyPr>
          <a:lstStyle/>
          <a:p>
            <a:pPr eaLnBrk="1" hangingPunct="1">
              <a:buClr>
                <a:schemeClr val="accent1"/>
              </a:buClr>
            </a:pPr>
            <a:endParaRPr lang="en-US" dirty="0"/>
          </a:p>
          <a:p>
            <a:pPr eaLnBrk="1" hangingPunct="1">
              <a:buClr>
                <a:schemeClr val="accent1"/>
              </a:buClr>
            </a:pPr>
            <a:r>
              <a:rPr lang="en-US" sz="3200" b="1" dirty="0"/>
              <a:t>Totalitarian control</a:t>
            </a:r>
          </a:p>
          <a:p>
            <a:pPr eaLnBrk="1" hangingPunct="1">
              <a:buClr>
                <a:schemeClr val="accent1"/>
              </a:buClr>
            </a:pPr>
            <a:r>
              <a:rPr lang="en-US" sz="3200" b="1" dirty="0"/>
              <a:t>Pervasive terror</a:t>
            </a:r>
          </a:p>
          <a:p>
            <a:pPr eaLnBrk="1" hangingPunct="1">
              <a:buClr>
                <a:schemeClr val="accent1"/>
              </a:buClr>
            </a:pPr>
            <a:r>
              <a:rPr lang="en-US" sz="3200" b="1" dirty="0"/>
              <a:t>Secrecy</a:t>
            </a:r>
          </a:p>
          <a:p>
            <a:pPr eaLnBrk="1" hangingPunct="1">
              <a:buClr>
                <a:schemeClr val="accent1"/>
              </a:buClr>
            </a:pPr>
            <a:r>
              <a:rPr lang="en-US" sz="3200" b="1" dirty="0"/>
              <a:t>Isolation</a:t>
            </a:r>
          </a:p>
        </p:txBody>
      </p:sp>
    </p:spTree>
    <p:extLst>
      <p:ext uri="{BB962C8B-B14F-4D97-AF65-F5344CB8AC3E}">
        <p14:creationId xmlns:p14="http://schemas.microsoft.com/office/powerpoint/2010/main" val="6404988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EC17-9987-1449-A8F7-CBB9D4FB82D2}"/>
              </a:ext>
            </a:extLst>
          </p:cNvPr>
          <p:cNvSpPr>
            <a:spLocks noGrp="1"/>
          </p:cNvSpPr>
          <p:nvPr>
            <p:ph type="title"/>
          </p:nvPr>
        </p:nvSpPr>
        <p:spPr/>
        <p:txBody>
          <a:bodyPr/>
          <a:lstStyle/>
          <a:p>
            <a:pPr algn="ctr"/>
            <a:r>
              <a:rPr lang="en-US" dirty="0"/>
              <a:t>Culture </a:t>
            </a:r>
          </a:p>
        </p:txBody>
      </p:sp>
      <p:sp>
        <p:nvSpPr>
          <p:cNvPr id="3" name="Content Placeholder 2">
            <a:extLst>
              <a:ext uri="{FF2B5EF4-FFF2-40B4-BE49-F238E27FC236}">
                <a16:creationId xmlns:a16="http://schemas.microsoft.com/office/drawing/2014/main" id="{16AE499B-3B52-9F4A-8392-70B28DBE55CC}"/>
              </a:ext>
            </a:extLst>
          </p:cNvPr>
          <p:cNvSpPr>
            <a:spLocks noGrp="1"/>
          </p:cNvSpPr>
          <p:nvPr>
            <p:ph idx="1"/>
          </p:nvPr>
        </p:nvSpPr>
        <p:spPr/>
        <p:txBody>
          <a:bodyPr>
            <a:normAutofit/>
          </a:bodyPr>
          <a:lstStyle/>
          <a:p>
            <a:pPr marL="0" indent="0">
              <a:buNone/>
            </a:pPr>
            <a:r>
              <a:rPr lang="en-US" dirty="0"/>
              <a:t>“The shared values, traditions, arts, history, </a:t>
            </a:r>
            <a:r>
              <a:rPr lang="en-US" dirty="0" err="1"/>
              <a:t>forklore</a:t>
            </a:r>
            <a:r>
              <a:rPr lang="en-US" dirty="0"/>
              <a:t>, and institutions of a group of people that are unified by race, ethnicity, nationality, language, religious beliefs, spirituality, socioeconomic status, social class, sexual orientation, politics, gender, age, disability, or any other cohesive group variable.”</a:t>
            </a:r>
          </a:p>
          <a:p>
            <a:pPr marL="0" indent="0" algn="ctr">
              <a:buNone/>
            </a:pPr>
            <a:r>
              <a:rPr lang="en-US" dirty="0"/>
              <a:t>~ N.N. Singh, 1995 </a:t>
            </a:r>
          </a:p>
          <a:p>
            <a:pPr marL="0" indent="0" algn="ctr">
              <a:buNone/>
            </a:pPr>
            <a:endParaRPr lang="en-US" dirty="0"/>
          </a:p>
          <a:p>
            <a:pPr marL="0" indent="0" algn="ctr">
              <a:buNone/>
            </a:pPr>
            <a:r>
              <a:rPr lang="en-US" b="1" dirty="0"/>
              <a:t>Trauma always happens within a context, and so does healing </a:t>
            </a:r>
          </a:p>
        </p:txBody>
      </p:sp>
    </p:spTree>
    <p:extLst>
      <p:ext uri="{BB962C8B-B14F-4D97-AF65-F5344CB8AC3E}">
        <p14:creationId xmlns:p14="http://schemas.microsoft.com/office/powerpoint/2010/main" val="25723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80BA-4B64-C54A-A5E0-DC53385D66B3}"/>
              </a:ext>
            </a:extLst>
          </p:cNvPr>
          <p:cNvSpPr>
            <a:spLocks noGrp="1"/>
          </p:cNvSpPr>
          <p:nvPr>
            <p:ph type="title"/>
          </p:nvPr>
        </p:nvSpPr>
        <p:spPr/>
        <p:txBody>
          <a:bodyPr/>
          <a:lstStyle/>
          <a:p>
            <a:r>
              <a:rPr lang="en-US" dirty="0"/>
              <a:t>Bias: yours, mine, and all of ours</a:t>
            </a:r>
          </a:p>
        </p:txBody>
      </p:sp>
      <p:sp>
        <p:nvSpPr>
          <p:cNvPr id="3" name="Content Placeholder 2">
            <a:extLst>
              <a:ext uri="{FF2B5EF4-FFF2-40B4-BE49-F238E27FC236}">
                <a16:creationId xmlns:a16="http://schemas.microsoft.com/office/drawing/2014/main" id="{3CA52C77-9B55-F44D-B3A5-45A273BC6334}"/>
              </a:ext>
            </a:extLst>
          </p:cNvPr>
          <p:cNvSpPr>
            <a:spLocks noGrp="1"/>
          </p:cNvSpPr>
          <p:nvPr>
            <p:ph idx="1"/>
          </p:nvPr>
        </p:nvSpPr>
        <p:spPr/>
        <p:txBody>
          <a:bodyPr/>
          <a:lstStyle/>
          <a:p>
            <a:r>
              <a:rPr lang="en-US" dirty="0"/>
              <a:t>“Evolutionary biology and psychology indicate that humans are coded to notice difference.  Their limbic systems, also implicated in the trauma response, light up and become active when data become available that another human differs in some way…[the limbic system] is the component of that runs parallel with the cognitions of the prefrontal cortex, the part that can overpower that thinking brain, firing more quickly and with more impact “ (L. Brown, 2009, p. 172).</a:t>
            </a:r>
          </a:p>
        </p:txBody>
      </p:sp>
    </p:spTree>
    <p:extLst>
      <p:ext uri="{BB962C8B-B14F-4D97-AF65-F5344CB8AC3E}">
        <p14:creationId xmlns:p14="http://schemas.microsoft.com/office/powerpoint/2010/main" val="19939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0D4C-F068-A946-85D9-1EDE43DC42AB}"/>
              </a:ext>
            </a:extLst>
          </p:cNvPr>
          <p:cNvSpPr>
            <a:spLocks noGrp="1"/>
          </p:cNvSpPr>
          <p:nvPr>
            <p:ph type="title"/>
          </p:nvPr>
        </p:nvSpPr>
        <p:spPr>
          <a:xfrm>
            <a:off x="1141412" y="96004"/>
            <a:ext cx="9905998" cy="1478570"/>
          </a:xfrm>
        </p:spPr>
        <p:txBody>
          <a:bodyPr/>
          <a:lstStyle/>
          <a:p>
            <a:pPr algn="ctr"/>
            <a:r>
              <a:rPr lang="en-US"/>
              <a:t>OUR COLLECTIVE STARTING POINT</a:t>
            </a:r>
          </a:p>
        </p:txBody>
      </p:sp>
      <p:sp>
        <p:nvSpPr>
          <p:cNvPr id="4" name="Content Placeholder 3">
            <a:extLst>
              <a:ext uri="{FF2B5EF4-FFF2-40B4-BE49-F238E27FC236}">
                <a16:creationId xmlns:a16="http://schemas.microsoft.com/office/drawing/2014/main" id="{F4BE095A-4E9B-F240-BF44-1ADE3CFD634D}"/>
              </a:ext>
            </a:extLst>
          </p:cNvPr>
          <p:cNvSpPr>
            <a:spLocks noGrp="1"/>
          </p:cNvSpPr>
          <p:nvPr>
            <p:ph idx="1"/>
          </p:nvPr>
        </p:nvSpPr>
        <p:spPr>
          <a:xfrm>
            <a:off x="1141411" y="676366"/>
            <a:ext cx="9905999" cy="3926774"/>
          </a:xfrm>
        </p:spPr>
        <p:txBody>
          <a:bodyPr>
            <a:noAutofit/>
          </a:bodyPr>
          <a:lstStyle/>
          <a:p>
            <a:pPr marL="0" indent="0" algn="ctr">
              <a:buNone/>
            </a:pPr>
            <a:r>
              <a:rPr lang="en-US" sz="2000" dirty="0"/>
              <a:t>Peace Prayer of Saint Francis </a:t>
            </a:r>
          </a:p>
          <a:p>
            <a:pPr marL="0" indent="0" algn="ctr">
              <a:buNone/>
            </a:pPr>
            <a:r>
              <a:rPr lang="en-US" sz="1600" dirty="0"/>
              <a:t>Lord, make me an instrument of your peace:</a:t>
            </a:r>
            <a:br>
              <a:rPr lang="en-US" sz="1600" dirty="0"/>
            </a:br>
            <a:r>
              <a:rPr lang="en-US" sz="1600" dirty="0"/>
              <a:t>where there is hatred, let me sow love;</a:t>
            </a:r>
            <a:br>
              <a:rPr lang="en-US" sz="1600" dirty="0"/>
            </a:br>
            <a:r>
              <a:rPr lang="en-US" sz="1600" dirty="0"/>
              <a:t>where there is injury, pardon;</a:t>
            </a:r>
            <a:br>
              <a:rPr lang="en-US" sz="1600" dirty="0"/>
            </a:br>
            <a:r>
              <a:rPr lang="en-US" sz="1600" dirty="0"/>
              <a:t>where there is doubt, faith;</a:t>
            </a:r>
            <a:br>
              <a:rPr lang="en-US" sz="1600" dirty="0"/>
            </a:br>
            <a:r>
              <a:rPr lang="en-US" sz="1600" dirty="0"/>
              <a:t>where there is despair, hope;</a:t>
            </a:r>
            <a:br>
              <a:rPr lang="en-US" sz="1600" dirty="0"/>
            </a:br>
            <a:r>
              <a:rPr lang="en-US" sz="1600" dirty="0"/>
              <a:t>where there is darkness, light;</a:t>
            </a:r>
            <a:br>
              <a:rPr lang="en-US" sz="1600" dirty="0"/>
            </a:br>
            <a:r>
              <a:rPr lang="en-US" sz="1600" dirty="0"/>
              <a:t>where there is sadness, joy. </a:t>
            </a:r>
            <a:br>
              <a:rPr lang="en-US" sz="1600" dirty="0"/>
            </a:br>
            <a:br>
              <a:rPr lang="en-US" sz="1600" dirty="0"/>
            </a:br>
            <a:r>
              <a:rPr lang="en-US" sz="1600" dirty="0"/>
              <a:t>O divine Master, grant that I may not so much seek</a:t>
            </a:r>
            <a:br>
              <a:rPr lang="en-US" sz="1600" dirty="0"/>
            </a:br>
            <a:r>
              <a:rPr lang="en-US" sz="1600" dirty="0"/>
              <a:t>to be consoled as to console,</a:t>
            </a:r>
            <a:br>
              <a:rPr lang="en-US" sz="1600" dirty="0"/>
            </a:br>
            <a:r>
              <a:rPr lang="en-US" sz="1600" dirty="0"/>
              <a:t>to be understood as to understand,</a:t>
            </a:r>
            <a:br>
              <a:rPr lang="en-US" sz="1600" dirty="0"/>
            </a:br>
            <a:r>
              <a:rPr lang="en-US" sz="1600" dirty="0"/>
              <a:t>to be loved as to love.</a:t>
            </a:r>
            <a:br>
              <a:rPr lang="en-US" sz="1600" dirty="0"/>
            </a:br>
            <a:r>
              <a:rPr lang="en-US" sz="1600" dirty="0"/>
              <a:t>For it is in giving that we receive, </a:t>
            </a:r>
            <a:br>
              <a:rPr lang="en-US" sz="1600" dirty="0"/>
            </a:br>
            <a:r>
              <a:rPr lang="en-US" sz="1600" dirty="0"/>
              <a:t>it is in pardoning that we are pardoned, </a:t>
            </a:r>
            <a:br>
              <a:rPr lang="en-US" sz="1600" dirty="0"/>
            </a:br>
            <a:r>
              <a:rPr lang="en-US" sz="1600" dirty="0"/>
              <a:t>and it is in dying that we are born to eternal life.</a:t>
            </a:r>
            <a:br>
              <a:rPr lang="en-US" sz="1600" dirty="0"/>
            </a:br>
            <a:r>
              <a:rPr lang="en-US" sz="1600" dirty="0"/>
              <a:t>Amen.</a:t>
            </a:r>
          </a:p>
        </p:txBody>
      </p:sp>
    </p:spTree>
    <p:extLst>
      <p:ext uri="{BB962C8B-B14F-4D97-AF65-F5344CB8AC3E}">
        <p14:creationId xmlns:p14="http://schemas.microsoft.com/office/powerpoint/2010/main" val="410324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A41D-84E3-7143-A53B-D008025A8424}"/>
              </a:ext>
            </a:extLst>
          </p:cNvPr>
          <p:cNvSpPr>
            <a:spLocks noGrp="1"/>
          </p:cNvSpPr>
          <p:nvPr>
            <p:ph type="title"/>
          </p:nvPr>
        </p:nvSpPr>
        <p:spPr/>
        <p:txBody>
          <a:bodyPr>
            <a:normAutofit/>
          </a:bodyPr>
          <a:lstStyle/>
          <a:p>
            <a:r>
              <a:rPr lang="en-US" dirty="0"/>
              <a:t>Common Cultural Mistakes about Trauma</a:t>
            </a:r>
          </a:p>
        </p:txBody>
      </p:sp>
      <p:sp>
        <p:nvSpPr>
          <p:cNvPr id="3" name="Content Placeholder 2">
            <a:extLst>
              <a:ext uri="{FF2B5EF4-FFF2-40B4-BE49-F238E27FC236}">
                <a16:creationId xmlns:a16="http://schemas.microsoft.com/office/drawing/2014/main" id="{D8BA627C-CD20-CE4F-8C70-0DC29B5709B5}"/>
              </a:ext>
            </a:extLst>
          </p:cNvPr>
          <p:cNvSpPr>
            <a:spLocks noGrp="1"/>
          </p:cNvSpPr>
          <p:nvPr>
            <p:ph idx="1"/>
          </p:nvPr>
        </p:nvSpPr>
        <p:spPr/>
        <p:txBody>
          <a:bodyPr>
            <a:normAutofit lnSpcReduction="10000"/>
          </a:bodyPr>
          <a:lstStyle/>
          <a:p>
            <a:r>
              <a:rPr lang="en-US" dirty="0"/>
              <a:t>Assuming everyone who has experienced violence needs professional help</a:t>
            </a:r>
          </a:p>
          <a:p>
            <a:r>
              <a:rPr lang="en-US" dirty="0"/>
              <a:t>Focusing on the most extreme instances of violence as the most damaging</a:t>
            </a:r>
          </a:p>
          <a:p>
            <a:r>
              <a:rPr lang="en-US" dirty="0"/>
              <a:t>Assuming that violence is unusual, an aberration, and generally perpetrated by individuals</a:t>
            </a:r>
          </a:p>
          <a:p>
            <a:r>
              <a:rPr lang="en-US" dirty="0"/>
              <a:t>Applying norms and standards of behavior without considering political and social context</a:t>
            </a:r>
          </a:p>
          <a:p>
            <a:r>
              <a:rPr lang="en-US" dirty="0"/>
              <a:t>Relying on DSM diagnoses or lists of trauma symptoms</a:t>
            </a:r>
          </a:p>
        </p:txBody>
      </p:sp>
    </p:spTree>
    <p:extLst>
      <p:ext uri="{BB962C8B-B14F-4D97-AF65-F5344CB8AC3E}">
        <p14:creationId xmlns:p14="http://schemas.microsoft.com/office/powerpoint/2010/main" val="195889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4EE9-908D-F249-80C1-C8C77CDE921B}"/>
              </a:ext>
            </a:extLst>
          </p:cNvPr>
          <p:cNvSpPr>
            <a:spLocks noGrp="1"/>
          </p:cNvSpPr>
          <p:nvPr>
            <p:ph type="title"/>
          </p:nvPr>
        </p:nvSpPr>
        <p:spPr>
          <a:xfrm>
            <a:off x="1141412" y="618518"/>
            <a:ext cx="10120145" cy="1478570"/>
          </a:xfrm>
        </p:spPr>
        <p:txBody>
          <a:bodyPr/>
          <a:lstStyle/>
          <a:p>
            <a:r>
              <a:rPr lang="en-US" dirty="0"/>
              <a:t>Common Cultural Mistakes about Trauma (2)</a:t>
            </a:r>
          </a:p>
        </p:txBody>
      </p:sp>
      <p:sp>
        <p:nvSpPr>
          <p:cNvPr id="3" name="Content Placeholder 2">
            <a:extLst>
              <a:ext uri="{FF2B5EF4-FFF2-40B4-BE49-F238E27FC236}">
                <a16:creationId xmlns:a16="http://schemas.microsoft.com/office/drawing/2014/main" id="{03A49135-8807-3B42-A348-61FC2A15B5A7}"/>
              </a:ext>
            </a:extLst>
          </p:cNvPr>
          <p:cNvSpPr>
            <a:spLocks noGrp="1"/>
          </p:cNvSpPr>
          <p:nvPr>
            <p:ph idx="1"/>
          </p:nvPr>
        </p:nvSpPr>
        <p:spPr/>
        <p:txBody>
          <a:bodyPr/>
          <a:lstStyle/>
          <a:p>
            <a:r>
              <a:rPr lang="en-US" dirty="0"/>
              <a:t>Assuming that one woman’s story represents the “typical” story for the group</a:t>
            </a:r>
          </a:p>
          <a:p>
            <a:r>
              <a:rPr lang="en-US" dirty="0"/>
              <a:t>Inadvertently highlighting the stories of women that fit cultural stereotypes</a:t>
            </a:r>
          </a:p>
          <a:p>
            <a:r>
              <a:rPr lang="en-US" dirty="0"/>
              <a:t>Assuming that if people speak English, you don’t have to worry about an interpreter or translated documents</a:t>
            </a:r>
          </a:p>
          <a:p>
            <a:r>
              <a:rPr lang="en-US" dirty="0"/>
              <a:t>Assuming that people always (or never) want to tell their stories and that if people want help they will ask for it</a:t>
            </a:r>
          </a:p>
        </p:txBody>
      </p:sp>
    </p:spTree>
    <p:extLst>
      <p:ext uri="{BB962C8B-B14F-4D97-AF65-F5344CB8AC3E}">
        <p14:creationId xmlns:p14="http://schemas.microsoft.com/office/powerpoint/2010/main" val="419851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ACA4-3F04-8343-8D75-65409CA33BC6}"/>
              </a:ext>
            </a:extLst>
          </p:cNvPr>
          <p:cNvSpPr>
            <a:spLocks noGrp="1"/>
          </p:cNvSpPr>
          <p:nvPr>
            <p:ph type="title"/>
          </p:nvPr>
        </p:nvSpPr>
        <p:spPr/>
        <p:txBody>
          <a:bodyPr/>
          <a:lstStyle/>
          <a:p>
            <a:pPr algn="ctr"/>
            <a:r>
              <a:rPr lang="en-US"/>
              <a:t>The History of psychological trauma</a:t>
            </a:r>
          </a:p>
        </p:txBody>
      </p:sp>
      <p:sp>
        <p:nvSpPr>
          <p:cNvPr id="3" name="Content Placeholder 2">
            <a:extLst>
              <a:ext uri="{FF2B5EF4-FFF2-40B4-BE49-F238E27FC236}">
                <a16:creationId xmlns:a16="http://schemas.microsoft.com/office/drawing/2014/main" id="{3552BC13-AF3E-1243-B7C6-A5BA145BB543}"/>
              </a:ext>
            </a:extLst>
          </p:cNvPr>
          <p:cNvSpPr>
            <a:spLocks noGrp="1"/>
          </p:cNvSpPr>
          <p:nvPr>
            <p:ph idx="1"/>
          </p:nvPr>
        </p:nvSpPr>
        <p:spPr>
          <a:xfrm>
            <a:off x="1141412" y="2249487"/>
            <a:ext cx="9905999" cy="3949432"/>
          </a:xfrm>
        </p:spPr>
        <p:txBody>
          <a:bodyPr>
            <a:normAutofit fontScale="92500" lnSpcReduction="10000"/>
          </a:bodyPr>
          <a:lstStyle/>
          <a:p>
            <a:r>
              <a:rPr lang="en-US"/>
              <a:t>1887 – Jean-Martin Charcot, French neurologist, shows that traumatic experiences can lead to ”hysterical attacks” in later life. </a:t>
            </a:r>
          </a:p>
          <a:p>
            <a:pPr lvl="1"/>
            <a:r>
              <a:rPr lang="en-US"/>
              <a:t>Defined the disease known as ”Hysteria”</a:t>
            </a:r>
          </a:p>
          <a:p>
            <a:pPr lvl="1"/>
            <a:r>
              <a:rPr lang="en-US">
                <a:hlinkClick r:id="rId3"/>
              </a:rPr>
              <a:t>Female hysteria</a:t>
            </a:r>
            <a:endParaRPr lang="en-US"/>
          </a:p>
          <a:p>
            <a:r>
              <a:rPr lang="en-US"/>
              <a:t>During same time period, Pierre Janet, William James, and Sigmund Freud studied the nature of traumatic memory and dissociation.  </a:t>
            </a:r>
          </a:p>
          <a:p>
            <a:r>
              <a:rPr lang="en-US"/>
              <a:t>1895 -- Austrian physician Josef Breuer coined the term “talking cure” after seeing a patient of his recover after being asked to recount her experience in great detail.  </a:t>
            </a:r>
          </a:p>
          <a:p>
            <a:r>
              <a:rPr lang="en-US"/>
              <a:t>Freud later popularized this concept pioneering his work on trauma and dissociation.</a:t>
            </a:r>
          </a:p>
        </p:txBody>
      </p:sp>
    </p:spTree>
    <p:extLst>
      <p:ext uri="{BB962C8B-B14F-4D97-AF65-F5344CB8AC3E}">
        <p14:creationId xmlns:p14="http://schemas.microsoft.com/office/powerpoint/2010/main" val="315852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EC4D-0F5C-354B-BA2E-CFEB82D27A8B}"/>
              </a:ext>
            </a:extLst>
          </p:cNvPr>
          <p:cNvSpPr>
            <a:spLocks noGrp="1"/>
          </p:cNvSpPr>
          <p:nvPr>
            <p:ph type="title"/>
          </p:nvPr>
        </p:nvSpPr>
        <p:spPr/>
        <p:txBody>
          <a:bodyPr/>
          <a:lstStyle/>
          <a:p>
            <a:pPr algn="ctr"/>
            <a:r>
              <a:rPr lang="en-US"/>
              <a:t>The History of psychological trauma (2)</a:t>
            </a:r>
          </a:p>
        </p:txBody>
      </p:sp>
      <p:sp>
        <p:nvSpPr>
          <p:cNvPr id="3" name="Content Placeholder 2">
            <a:extLst>
              <a:ext uri="{FF2B5EF4-FFF2-40B4-BE49-F238E27FC236}">
                <a16:creationId xmlns:a16="http://schemas.microsoft.com/office/drawing/2014/main" id="{66FE2D4B-A9C3-5D45-9529-621445469110}"/>
              </a:ext>
            </a:extLst>
          </p:cNvPr>
          <p:cNvSpPr>
            <a:spLocks noGrp="1"/>
          </p:cNvSpPr>
          <p:nvPr>
            <p:ph idx="1"/>
          </p:nvPr>
        </p:nvSpPr>
        <p:spPr>
          <a:xfrm>
            <a:off x="1141412" y="1763486"/>
            <a:ext cx="9905999" cy="4779817"/>
          </a:xfrm>
        </p:spPr>
        <p:txBody>
          <a:bodyPr>
            <a:normAutofit/>
          </a:bodyPr>
          <a:lstStyle/>
          <a:p>
            <a:r>
              <a:rPr lang="en-US" dirty="0"/>
              <a:t>1915-1918 – First World War</a:t>
            </a:r>
          </a:p>
          <a:p>
            <a:pPr lvl="1"/>
            <a:r>
              <a:rPr lang="en-US" dirty="0"/>
              <a:t>Charles S. Meyers, a Cambridge psychologist seconded to the British Army on the Western Front, introduces the term “shell shock” into the medical literature.</a:t>
            </a:r>
          </a:p>
          <a:p>
            <a:r>
              <a:rPr lang="en-US" dirty="0"/>
              <a:t>1942 – Psychoanalysis/group treatments</a:t>
            </a:r>
          </a:p>
          <a:p>
            <a:r>
              <a:rPr lang="en-US" dirty="0"/>
              <a:t>1970’s – Vietnam war veterans, Holocaust survivors, women subjected to domestic violence and sexual abuse</a:t>
            </a:r>
          </a:p>
          <a:p>
            <a:pPr lvl="1"/>
            <a:r>
              <a:rPr lang="en-US" dirty="0"/>
              <a:t>Feminist movement, Dr. Judith Herman’s work</a:t>
            </a:r>
          </a:p>
          <a:p>
            <a:r>
              <a:rPr lang="en-US" dirty="0"/>
              <a:t>1980 – PTSD codified in Diagnostic and Statistical Manual of Mental Disorders (DSM-III)</a:t>
            </a:r>
          </a:p>
        </p:txBody>
      </p:sp>
    </p:spTree>
    <p:extLst>
      <p:ext uri="{BB962C8B-B14F-4D97-AF65-F5344CB8AC3E}">
        <p14:creationId xmlns:p14="http://schemas.microsoft.com/office/powerpoint/2010/main" val="195763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6958-E63E-D749-87C6-94680BBD0900}"/>
              </a:ext>
            </a:extLst>
          </p:cNvPr>
          <p:cNvSpPr>
            <a:spLocks noGrp="1"/>
          </p:cNvSpPr>
          <p:nvPr>
            <p:ph type="title"/>
          </p:nvPr>
        </p:nvSpPr>
        <p:spPr/>
        <p:txBody>
          <a:bodyPr/>
          <a:lstStyle/>
          <a:p>
            <a:r>
              <a:rPr lang="en-US" dirty="0"/>
              <a:t>History of Psychological Trauma (3)</a:t>
            </a:r>
          </a:p>
        </p:txBody>
      </p:sp>
      <p:sp>
        <p:nvSpPr>
          <p:cNvPr id="3" name="Content Placeholder 2">
            <a:extLst>
              <a:ext uri="{FF2B5EF4-FFF2-40B4-BE49-F238E27FC236}">
                <a16:creationId xmlns:a16="http://schemas.microsoft.com/office/drawing/2014/main" id="{C2F27C4F-9F88-3F46-B602-EEFFBEA20D9B}"/>
              </a:ext>
            </a:extLst>
          </p:cNvPr>
          <p:cNvSpPr>
            <a:spLocks noGrp="1"/>
          </p:cNvSpPr>
          <p:nvPr>
            <p:ph idx="1"/>
          </p:nvPr>
        </p:nvSpPr>
        <p:spPr>
          <a:xfrm>
            <a:off x="1141412" y="2249486"/>
            <a:ext cx="9905999" cy="4125187"/>
          </a:xfrm>
        </p:spPr>
        <p:txBody>
          <a:bodyPr>
            <a:normAutofit fontScale="92500" lnSpcReduction="20000"/>
          </a:bodyPr>
          <a:lstStyle/>
          <a:p>
            <a:r>
              <a:rPr lang="en-US" dirty="0"/>
              <a:t>1990’s – Brain and trauma</a:t>
            </a:r>
          </a:p>
          <a:p>
            <a:r>
              <a:rPr lang="en-US" dirty="0"/>
              <a:t>1992 – Judith Herman’s book Trauma and Recovery</a:t>
            </a:r>
          </a:p>
          <a:p>
            <a:pPr lvl="1"/>
            <a:r>
              <a:rPr lang="en-US" dirty="0"/>
              <a:t>Complex Posttraumatic Stress Disorder</a:t>
            </a:r>
          </a:p>
          <a:p>
            <a:r>
              <a:rPr lang="en-US" dirty="0"/>
              <a:t>1995 – Adverse Childhood Experience Study</a:t>
            </a:r>
          </a:p>
          <a:p>
            <a:pPr lvl="8"/>
            <a:r>
              <a:rPr lang="en-US" dirty="0">
                <a:hlinkClick r:id="rId3"/>
              </a:rPr>
              <a:t>PSU</a:t>
            </a:r>
            <a:endParaRPr lang="en-US" dirty="0"/>
          </a:p>
          <a:p>
            <a:r>
              <a:rPr lang="en-US" dirty="0"/>
              <a:t>2000’s – Bessel van Kolk’s book The Body Keeps Score</a:t>
            </a:r>
          </a:p>
          <a:p>
            <a:pPr lvl="2"/>
            <a:r>
              <a:rPr lang="en-US" dirty="0"/>
              <a:t>Developmental Trauma Disorder</a:t>
            </a:r>
          </a:p>
          <a:p>
            <a:pPr lvl="1"/>
            <a:r>
              <a:rPr lang="en-US" dirty="0"/>
              <a:t>2006 – </a:t>
            </a:r>
            <a:r>
              <a:rPr lang="en-US" dirty="0" err="1"/>
              <a:t>Tarana</a:t>
            </a:r>
            <a:r>
              <a:rPr lang="en-US" dirty="0"/>
              <a:t> Burke, social activist and community organizer began using the phrase ”Me Too” on Myspace platform </a:t>
            </a:r>
          </a:p>
          <a:p>
            <a:r>
              <a:rPr lang="en-US" dirty="0"/>
              <a:t>2017 – #</a:t>
            </a:r>
            <a:r>
              <a:rPr lang="en-US" dirty="0" err="1"/>
              <a:t>MeToo</a:t>
            </a:r>
            <a:r>
              <a:rPr lang="en-US" dirty="0"/>
              <a:t> Movement in response to sexual violence (Alyssa Milano) </a:t>
            </a:r>
          </a:p>
          <a:p>
            <a:pPr lvl="2"/>
            <a:endParaRPr lang="en-US" dirty="0"/>
          </a:p>
          <a:p>
            <a:pPr lvl="2"/>
            <a:endParaRPr lang="en-US" dirty="0"/>
          </a:p>
        </p:txBody>
      </p:sp>
    </p:spTree>
    <p:extLst>
      <p:ext uri="{BB962C8B-B14F-4D97-AF65-F5344CB8AC3E}">
        <p14:creationId xmlns:p14="http://schemas.microsoft.com/office/powerpoint/2010/main" val="221522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92969-D734-6844-A83D-D9E2FBFC2A49}"/>
              </a:ext>
            </a:extLst>
          </p:cNvPr>
          <p:cNvSpPr>
            <a:spLocks noGrp="1"/>
          </p:cNvSpPr>
          <p:nvPr>
            <p:ph type="title"/>
          </p:nvPr>
        </p:nvSpPr>
        <p:spPr/>
        <p:txBody>
          <a:bodyPr/>
          <a:lstStyle/>
          <a:p>
            <a:pPr algn="ctr"/>
            <a:r>
              <a:rPr lang="en-US" dirty="0">
                <a:hlinkClick r:id="rId2"/>
              </a:rPr>
              <a:t>Tamar</a:t>
            </a:r>
            <a:endParaRPr lang="en-US" dirty="0"/>
          </a:p>
        </p:txBody>
      </p:sp>
      <p:sp>
        <p:nvSpPr>
          <p:cNvPr id="15" name="Text Placeholder 14">
            <a:extLst>
              <a:ext uri="{FF2B5EF4-FFF2-40B4-BE49-F238E27FC236}">
                <a16:creationId xmlns:a16="http://schemas.microsoft.com/office/drawing/2014/main" id="{5C9A3481-0D22-E146-AD96-6E0021629298}"/>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B8B9F275-40BC-D04E-9F27-A41700F86189}"/>
              </a:ext>
            </a:extLst>
          </p:cNvPr>
          <p:cNvSpPr>
            <a:spLocks noGrp="1"/>
          </p:cNvSpPr>
          <p:nvPr>
            <p:ph type="body" sz="half" idx="15"/>
          </p:nvPr>
        </p:nvSpPr>
        <p:spPr/>
        <p:txBody>
          <a:bodyPr/>
          <a:lstStyle/>
          <a:p>
            <a:endParaRPr lang="en-US" dirty="0"/>
          </a:p>
        </p:txBody>
      </p:sp>
      <p:sp>
        <p:nvSpPr>
          <p:cNvPr id="17" name="Text Placeholder 16">
            <a:extLst>
              <a:ext uri="{FF2B5EF4-FFF2-40B4-BE49-F238E27FC236}">
                <a16:creationId xmlns:a16="http://schemas.microsoft.com/office/drawing/2014/main" id="{35C7305E-A7DB-5C4D-935E-6952C4A5B11F}"/>
              </a:ext>
            </a:extLst>
          </p:cNvPr>
          <p:cNvSpPr>
            <a:spLocks noGrp="1"/>
          </p:cNvSpPr>
          <p:nvPr>
            <p:ph type="body" sz="quarter" idx="3"/>
          </p:nvPr>
        </p:nvSpPr>
        <p:spPr/>
        <p:txBody>
          <a:bodyPr/>
          <a:lstStyle/>
          <a:p>
            <a:endParaRPr lang="en-US"/>
          </a:p>
        </p:txBody>
      </p:sp>
      <p:sp>
        <p:nvSpPr>
          <p:cNvPr id="9" name="Text Placeholder 8">
            <a:extLst>
              <a:ext uri="{FF2B5EF4-FFF2-40B4-BE49-F238E27FC236}">
                <a16:creationId xmlns:a16="http://schemas.microsoft.com/office/drawing/2014/main" id="{3B28153B-6E90-3447-A6C8-0827FE0EDEB5}"/>
              </a:ext>
            </a:extLst>
          </p:cNvPr>
          <p:cNvSpPr>
            <a:spLocks noGrp="1"/>
          </p:cNvSpPr>
          <p:nvPr>
            <p:ph type="body" sz="half" idx="16"/>
          </p:nvPr>
        </p:nvSpPr>
        <p:spPr/>
        <p:txBody>
          <a:bodyPr/>
          <a:lstStyle/>
          <a:p>
            <a:endParaRPr lang="en-US" dirty="0"/>
          </a:p>
        </p:txBody>
      </p:sp>
      <p:sp>
        <p:nvSpPr>
          <p:cNvPr id="19" name="Text Placeholder 18">
            <a:extLst>
              <a:ext uri="{FF2B5EF4-FFF2-40B4-BE49-F238E27FC236}">
                <a16:creationId xmlns:a16="http://schemas.microsoft.com/office/drawing/2014/main" id="{546A47F9-EFB3-8247-B901-4295FD554C13}"/>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13268D28-E7FD-024D-8C1A-B097D4CA4EC5}"/>
              </a:ext>
            </a:extLst>
          </p:cNvPr>
          <p:cNvSpPr>
            <a:spLocks noGrp="1"/>
          </p:cNvSpPr>
          <p:nvPr>
            <p:ph type="body" sz="half" idx="17"/>
          </p:nvPr>
        </p:nvSpPr>
        <p:spPr/>
        <p:txBody>
          <a:bodyPr/>
          <a:lstStyle/>
          <a:p>
            <a:endParaRPr lang="en-US"/>
          </a:p>
        </p:txBody>
      </p:sp>
      <p:pic>
        <p:nvPicPr>
          <p:cNvPr id="11" name="Picture 10">
            <a:extLst>
              <a:ext uri="{FF2B5EF4-FFF2-40B4-BE49-F238E27FC236}">
                <a16:creationId xmlns:a16="http://schemas.microsoft.com/office/drawing/2014/main" id="{6C8FD0F9-E564-084B-9C9A-6FED1BEE0B8C}"/>
              </a:ext>
            </a:extLst>
          </p:cNvPr>
          <p:cNvPicPr>
            <a:picLocks noChangeAspect="1"/>
          </p:cNvPicPr>
          <p:nvPr/>
        </p:nvPicPr>
        <p:blipFill>
          <a:blip r:embed="rId3"/>
          <a:stretch>
            <a:fillRect/>
          </a:stretch>
        </p:blipFill>
        <p:spPr>
          <a:xfrm>
            <a:off x="1193350" y="2674463"/>
            <a:ext cx="3077869" cy="3080863"/>
          </a:xfrm>
          <a:prstGeom prst="rect">
            <a:avLst/>
          </a:prstGeom>
        </p:spPr>
      </p:pic>
      <p:pic>
        <p:nvPicPr>
          <p:cNvPr id="12" name="Picture 11">
            <a:extLst>
              <a:ext uri="{FF2B5EF4-FFF2-40B4-BE49-F238E27FC236}">
                <a16:creationId xmlns:a16="http://schemas.microsoft.com/office/drawing/2014/main" id="{D3A6A112-20FA-6D45-BFA7-6F3F19E1B038}"/>
              </a:ext>
            </a:extLst>
          </p:cNvPr>
          <p:cNvPicPr>
            <a:picLocks noChangeAspect="1"/>
          </p:cNvPicPr>
          <p:nvPr/>
        </p:nvPicPr>
        <p:blipFill>
          <a:blip r:embed="rId4"/>
          <a:stretch>
            <a:fillRect/>
          </a:stretch>
        </p:blipFill>
        <p:spPr>
          <a:xfrm>
            <a:off x="4607626" y="2674463"/>
            <a:ext cx="2949640" cy="3080863"/>
          </a:xfrm>
          <a:prstGeom prst="rect">
            <a:avLst/>
          </a:prstGeom>
        </p:spPr>
      </p:pic>
      <p:pic>
        <p:nvPicPr>
          <p:cNvPr id="13" name="Picture 12">
            <a:extLst>
              <a:ext uri="{FF2B5EF4-FFF2-40B4-BE49-F238E27FC236}">
                <a16:creationId xmlns:a16="http://schemas.microsoft.com/office/drawing/2014/main" id="{30E53BA9-D790-514D-85BD-514CC13E66DC}"/>
              </a:ext>
            </a:extLst>
          </p:cNvPr>
          <p:cNvPicPr>
            <a:picLocks noChangeAspect="1"/>
          </p:cNvPicPr>
          <p:nvPr/>
        </p:nvPicPr>
        <p:blipFill>
          <a:blip r:embed="rId5"/>
          <a:stretch>
            <a:fillRect/>
          </a:stretch>
        </p:blipFill>
        <p:spPr>
          <a:xfrm>
            <a:off x="7997588" y="2674463"/>
            <a:ext cx="3049822" cy="3080863"/>
          </a:xfrm>
          <a:prstGeom prst="rect">
            <a:avLst/>
          </a:prstGeom>
        </p:spPr>
      </p:pic>
    </p:spTree>
    <p:extLst>
      <p:ext uri="{BB962C8B-B14F-4D97-AF65-F5344CB8AC3E}">
        <p14:creationId xmlns:p14="http://schemas.microsoft.com/office/powerpoint/2010/main" val="399833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D9716-F3CA-824C-BB47-D9262DCF0455}"/>
              </a:ext>
            </a:extLst>
          </p:cNvPr>
          <p:cNvSpPr>
            <a:spLocks noGrp="1"/>
          </p:cNvSpPr>
          <p:nvPr>
            <p:ph type="title"/>
          </p:nvPr>
        </p:nvSpPr>
        <p:spPr/>
        <p:txBody>
          <a:bodyPr/>
          <a:lstStyle/>
          <a:p>
            <a:pPr algn="ctr"/>
            <a:r>
              <a:rPr lang="en-US"/>
              <a:t>Power of Personhood</a:t>
            </a:r>
          </a:p>
        </p:txBody>
      </p:sp>
      <p:sp>
        <p:nvSpPr>
          <p:cNvPr id="8" name="Content Placeholder 7">
            <a:extLst>
              <a:ext uri="{FF2B5EF4-FFF2-40B4-BE49-F238E27FC236}">
                <a16:creationId xmlns:a16="http://schemas.microsoft.com/office/drawing/2014/main" id="{4DCE0913-8069-DF4F-A3FA-407862818583}"/>
              </a:ext>
            </a:extLst>
          </p:cNvPr>
          <p:cNvSpPr>
            <a:spLocks noGrp="1"/>
          </p:cNvSpPr>
          <p:nvPr>
            <p:ph idx="1"/>
          </p:nvPr>
        </p:nvSpPr>
        <p:spPr>
          <a:xfrm>
            <a:off x="1141412" y="1905103"/>
            <a:ext cx="9905999" cy="4436320"/>
          </a:xfrm>
        </p:spPr>
        <p:txBody>
          <a:bodyPr>
            <a:normAutofit fontScale="85000" lnSpcReduction="10000"/>
          </a:bodyPr>
          <a:lstStyle/>
          <a:p>
            <a:r>
              <a:rPr lang="en-US" b="1"/>
              <a:t>Humans have a voice</a:t>
            </a:r>
          </a:p>
          <a:p>
            <a:pPr marL="457200" lvl="1" indent="0">
              <a:buNone/>
            </a:pPr>
            <a:r>
              <a:rPr lang="en-US"/>
              <a:t>“To be created in the image of God is to have a self, to have a voice and creative expression. Abuse of power silences that self and the words, feelings, thoughts, and choices of the victim.  Their desires are disregarded and irrelevant.  Abuse of any kind is always damaging to the image of God in humans.  The self is shattered, fractured, and silenced and cannot speak who it is into the world” (Langberg, 2020, p. 7).</a:t>
            </a:r>
          </a:p>
          <a:p>
            <a:r>
              <a:rPr lang="en-US" b="1"/>
              <a:t>To be human is to be in relationship</a:t>
            </a:r>
          </a:p>
          <a:p>
            <a:pPr lvl="1"/>
            <a:r>
              <a:rPr lang="en-US"/>
              <a:t>Abusive power violates and shatters interpersonal relationships</a:t>
            </a:r>
          </a:p>
          <a:p>
            <a:pPr lvl="1"/>
            <a:r>
              <a:rPr lang="en-US"/>
              <a:t>Abusive power distorts IOG </a:t>
            </a:r>
          </a:p>
          <a:p>
            <a:r>
              <a:rPr lang="en-US" b="1"/>
              <a:t>To be human is to have power and to shape the world</a:t>
            </a:r>
          </a:p>
          <a:p>
            <a:pPr marL="457200" lvl="1" indent="0">
              <a:buNone/>
            </a:pPr>
            <a:r>
              <a:rPr lang="en-US"/>
              <a:t>”The Creator called us to rule and subdue.  Those are power words.  Go have impact; go make things grow; go change things.  Abuse quashes and removes power.  A victim feels useless, powerless, and ineffective, and the loss of dignity and purpose is profound” (Langberg, 2020, p. 8).</a:t>
            </a:r>
          </a:p>
        </p:txBody>
      </p:sp>
    </p:spTree>
    <p:extLst>
      <p:ext uri="{BB962C8B-B14F-4D97-AF65-F5344CB8AC3E}">
        <p14:creationId xmlns:p14="http://schemas.microsoft.com/office/powerpoint/2010/main" val="1894829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D197B0-7723-1445-9805-9420EB95C7F0}"/>
              </a:ext>
            </a:extLst>
          </p:cNvPr>
          <p:cNvSpPr>
            <a:spLocks noGrp="1"/>
          </p:cNvSpPr>
          <p:nvPr>
            <p:ph type="title"/>
          </p:nvPr>
        </p:nvSpPr>
        <p:spPr/>
        <p:txBody>
          <a:bodyPr>
            <a:normAutofit/>
          </a:bodyPr>
          <a:lstStyle/>
          <a:p>
            <a:pPr algn="ctr"/>
            <a:r>
              <a:rPr lang="en-US" b="1" dirty="0"/>
              <a:t>DSM-5 Diagnostic Criteria for PTSD</a:t>
            </a:r>
            <a:br>
              <a:rPr lang="en-US" b="1" dirty="0"/>
            </a:br>
            <a:r>
              <a:rPr lang="en-US" b="1" dirty="0"/>
              <a:t>Criteria A – Defining Trauma</a:t>
            </a:r>
            <a:endParaRPr lang="en-US" dirty="0"/>
          </a:p>
        </p:txBody>
      </p:sp>
      <p:sp>
        <p:nvSpPr>
          <p:cNvPr id="8" name="Content Placeholder 7">
            <a:extLst>
              <a:ext uri="{FF2B5EF4-FFF2-40B4-BE49-F238E27FC236}">
                <a16:creationId xmlns:a16="http://schemas.microsoft.com/office/drawing/2014/main" id="{FBD7CB05-0F7A-F344-B07B-CAFB67EA6E3A}"/>
              </a:ext>
            </a:extLst>
          </p:cNvPr>
          <p:cNvSpPr>
            <a:spLocks noGrp="1"/>
          </p:cNvSpPr>
          <p:nvPr>
            <p:ph idx="1"/>
          </p:nvPr>
        </p:nvSpPr>
        <p:spPr>
          <a:xfrm>
            <a:off x="795648" y="1959429"/>
            <a:ext cx="10251764" cy="4607626"/>
          </a:xfrm>
        </p:spPr>
        <p:txBody>
          <a:bodyPr>
            <a:normAutofit fontScale="77500" lnSpcReduction="20000"/>
          </a:bodyPr>
          <a:lstStyle/>
          <a:p>
            <a:r>
              <a:rPr lang="en-US" dirty="0"/>
              <a:t>The following criteria apply to adults, adolescents, and children older than 6 years. For children 6 years and younger, see the DSM-5 section titled “Posttraumatic Stress Disorder for Children 6 Years and Younger” (</a:t>
            </a:r>
            <a:r>
              <a:rPr lang="en-US" dirty="0">
                <a:hlinkClick r:id="rId3"/>
              </a:rPr>
              <a:t>APA, 2013a</a:t>
            </a:r>
            <a:r>
              <a:rPr lang="en-US" dirty="0"/>
              <a:t>).</a:t>
            </a:r>
          </a:p>
          <a:p>
            <a:r>
              <a:rPr lang="en-US" dirty="0"/>
              <a:t>Exposure to actual or threatened death, serious injury, or sexual violence in one (or more) of the following ways:</a:t>
            </a:r>
          </a:p>
          <a:p>
            <a:pPr lvl="1"/>
            <a:r>
              <a:rPr lang="en-US" dirty="0"/>
              <a:t>Directly experiencing the traumatic event(s).</a:t>
            </a:r>
          </a:p>
          <a:p>
            <a:pPr lvl="1"/>
            <a:r>
              <a:rPr lang="en-US" dirty="0"/>
              <a:t>Witnessing, in person, the event(s) as it occurred to others.</a:t>
            </a:r>
          </a:p>
          <a:p>
            <a:pPr lvl="1"/>
            <a:r>
              <a:rPr lang="en-US" dirty="0"/>
              <a:t>Learning that the traumatic event(s) occurred to a close family member or close friend. In cases of actual or threatened death of a family member or friend, the event(s) must have been violent or accidental.</a:t>
            </a:r>
          </a:p>
          <a:p>
            <a:pPr lvl="1"/>
            <a:r>
              <a:rPr lang="en-US" dirty="0"/>
              <a:t>Experiencing repeated or extreme exposure to aversive details of the traumatic event(s) (e.g., first responders collecting human remains; police officers repeatedly exposed to details of child abuse). </a:t>
            </a:r>
            <a:r>
              <a:rPr lang="en-US" b="1" dirty="0"/>
              <a:t>Note:</a:t>
            </a:r>
            <a:r>
              <a:rPr lang="en-US" dirty="0"/>
              <a:t> Criterion A4 does not apply to exposure through electronic media, television, movies, or pictures, unless this exposure is work related.</a:t>
            </a:r>
          </a:p>
          <a:p>
            <a:br>
              <a:rPr lang="en-US" dirty="0"/>
            </a:br>
            <a:endParaRPr lang="en-US" dirty="0"/>
          </a:p>
          <a:p>
            <a:endParaRPr lang="en-US" dirty="0"/>
          </a:p>
        </p:txBody>
      </p:sp>
    </p:spTree>
    <p:extLst>
      <p:ext uri="{BB962C8B-B14F-4D97-AF65-F5344CB8AC3E}">
        <p14:creationId xmlns:p14="http://schemas.microsoft.com/office/powerpoint/2010/main" val="195861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BF00-2E76-5E4F-A212-0904153E3BC8}"/>
              </a:ext>
            </a:extLst>
          </p:cNvPr>
          <p:cNvSpPr>
            <a:spLocks noGrp="1"/>
          </p:cNvSpPr>
          <p:nvPr>
            <p:ph type="title"/>
          </p:nvPr>
        </p:nvSpPr>
        <p:spPr/>
        <p:txBody>
          <a:bodyPr/>
          <a:lstStyle/>
          <a:p>
            <a:pPr algn="ctr"/>
            <a:r>
              <a:rPr lang="en-US"/>
              <a:t>Generational impact of trauma</a:t>
            </a:r>
          </a:p>
        </p:txBody>
      </p:sp>
      <p:pic>
        <p:nvPicPr>
          <p:cNvPr id="4" name="Content Placeholder 3">
            <a:extLst>
              <a:ext uri="{FF2B5EF4-FFF2-40B4-BE49-F238E27FC236}">
                <a16:creationId xmlns:a16="http://schemas.microsoft.com/office/drawing/2014/main" id="{AA75700B-CD50-B444-A622-B938D388CF48}"/>
              </a:ext>
            </a:extLst>
          </p:cNvPr>
          <p:cNvPicPr>
            <a:picLocks noGrp="1" noChangeAspect="1"/>
          </p:cNvPicPr>
          <p:nvPr>
            <p:ph idx="1"/>
          </p:nvPr>
        </p:nvPicPr>
        <p:blipFill>
          <a:blip r:embed="rId3"/>
          <a:stretch>
            <a:fillRect/>
          </a:stretch>
        </p:blipFill>
        <p:spPr>
          <a:xfrm>
            <a:off x="3900204" y="2249488"/>
            <a:ext cx="4388418" cy="3541712"/>
          </a:xfrm>
        </p:spPr>
      </p:pic>
    </p:spTree>
    <p:extLst>
      <p:ext uri="{BB962C8B-B14F-4D97-AF65-F5344CB8AC3E}">
        <p14:creationId xmlns:p14="http://schemas.microsoft.com/office/powerpoint/2010/main" val="1183837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FDD3-8152-634E-8056-EAC490B2A071}"/>
              </a:ext>
            </a:extLst>
          </p:cNvPr>
          <p:cNvSpPr>
            <a:spLocks noGrp="1"/>
          </p:cNvSpPr>
          <p:nvPr>
            <p:ph type="title"/>
          </p:nvPr>
        </p:nvSpPr>
        <p:spPr/>
        <p:txBody>
          <a:bodyPr/>
          <a:lstStyle/>
          <a:p>
            <a:pPr algn="ctr"/>
            <a:r>
              <a:rPr lang="en-US"/>
              <a:t>Trauma Theory—Spiral Metaphor</a:t>
            </a:r>
          </a:p>
        </p:txBody>
      </p:sp>
      <p:sp>
        <p:nvSpPr>
          <p:cNvPr id="3" name="Content Placeholder 2">
            <a:extLst>
              <a:ext uri="{FF2B5EF4-FFF2-40B4-BE49-F238E27FC236}">
                <a16:creationId xmlns:a16="http://schemas.microsoft.com/office/drawing/2014/main" id="{64003E47-6DB0-D140-8CDE-2FC385AFC546}"/>
              </a:ext>
            </a:extLst>
          </p:cNvPr>
          <p:cNvSpPr>
            <a:spLocks noGrp="1"/>
          </p:cNvSpPr>
          <p:nvPr>
            <p:ph sz="half" idx="1"/>
          </p:nvPr>
        </p:nvSpPr>
        <p:spPr>
          <a:xfrm>
            <a:off x="1141410" y="2249486"/>
            <a:ext cx="5886407" cy="4059874"/>
          </a:xfrm>
        </p:spPr>
        <p:txBody>
          <a:bodyPr/>
          <a:lstStyle/>
          <a:p>
            <a:r>
              <a:rPr lang="en-US" dirty="0"/>
              <a:t>Stage 1: Safety and Stability</a:t>
            </a:r>
          </a:p>
          <a:p>
            <a:r>
              <a:rPr lang="en-US" dirty="0"/>
              <a:t>Stage 2: Remembrance and Mourning</a:t>
            </a:r>
          </a:p>
          <a:p>
            <a:r>
              <a:rPr lang="en-US" dirty="0"/>
              <a:t>Stage 3: Reconnection and Integration</a:t>
            </a:r>
          </a:p>
        </p:txBody>
      </p:sp>
      <p:pic>
        <p:nvPicPr>
          <p:cNvPr id="5" name="Content Placeholder 4">
            <a:extLst>
              <a:ext uri="{FF2B5EF4-FFF2-40B4-BE49-F238E27FC236}">
                <a16:creationId xmlns:a16="http://schemas.microsoft.com/office/drawing/2014/main" id="{09787B3A-BAB3-5544-9960-E23E8C4E586B}"/>
              </a:ext>
            </a:extLst>
          </p:cNvPr>
          <p:cNvPicPr>
            <a:picLocks noGrp="1" noChangeAspect="1"/>
          </p:cNvPicPr>
          <p:nvPr>
            <p:ph sz="half" idx="2"/>
          </p:nvPr>
        </p:nvPicPr>
        <p:blipFill>
          <a:blip r:embed="rId3"/>
          <a:stretch>
            <a:fillRect/>
          </a:stretch>
        </p:blipFill>
        <p:spPr>
          <a:xfrm>
            <a:off x="7680959" y="2097088"/>
            <a:ext cx="3366451" cy="2945367"/>
          </a:xfrm>
        </p:spPr>
      </p:pic>
    </p:spTree>
    <p:extLst>
      <p:ext uri="{BB962C8B-B14F-4D97-AF65-F5344CB8AC3E}">
        <p14:creationId xmlns:p14="http://schemas.microsoft.com/office/powerpoint/2010/main" val="396962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4A8A-0479-D849-9501-ECD6518A350A}"/>
              </a:ext>
            </a:extLst>
          </p:cNvPr>
          <p:cNvSpPr>
            <a:spLocks noGrp="1"/>
          </p:cNvSpPr>
          <p:nvPr>
            <p:ph type="title"/>
          </p:nvPr>
        </p:nvSpPr>
        <p:spPr/>
        <p:txBody>
          <a:bodyPr/>
          <a:lstStyle/>
          <a:p>
            <a:r>
              <a:rPr lang="en-US" dirty="0"/>
              <a:t>INTRODUCTIONS</a:t>
            </a:r>
          </a:p>
        </p:txBody>
      </p:sp>
      <p:sp>
        <p:nvSpPr>
          <p:cNvPr id="4" name="Content Placeholder 4">
            <a:extLst>
              <a:ext uri="{FF2B5EF4-FFF2-40B4-BE49-F238E27FC236}">
                <a16:creationId xmlns:a16="http://schemas.microsoft.com/office/drawing/2014/main" id="{B1B58AD1-2965-EC4C-8FB0-B94A52DA25C7}"/>
              </a:ext>
            </a:extLst>
          </p:cNvPr>
          <p:cNvSpPr>
            <a:spLocks noGrp="1"/>
          </p:cNvSpPr>
          <p:nvPr>
            <p:ph idx="1"/>
          </p:nvPr>
        </p:nvSpPr>
        <p:spPr/>
        <p:txBody>
          <a:bodyPr>
            <a:normAutofit/>
          </a:bodyPr>
          <a:lstStyle/>
          <a:p>
            <a:r>
              <a:rPr lang="en-US" sz="2900" b="1" dirty="0"/>
              <a:t>Share some of your demographics.</a:t>
            </a:r>
          </a:p>
          <a:p>
            <a:r>
              <a:rPr lang="en-US" sz="2900" b="1" dirty="0"/>
              <a:t>Where you are in the program?</a:t>
            </a:r>
          </a:p>
          <a:p>
            <a:r>
              <a:rPr lang="en-US" sz="2900" b="1" dirty="0"/>
              <a:t>Where are you currently working?  </a:t>
            </a:r>
          </a:p>
          <a:p>
            <a:r>
              <a:rPr lang="en-US" sz="2900" b="1" dirty="0"/>
              <a:t>Word or metaphor that describes your life in the past 2 years. </a:t>
            </a:r>
          </a:p>
          <a:p>
            <a:r>
              <a:rPr lang="en-US" sz="2900" b="1" dirty="0"/>
              <a:t>What does it mean to you to be trauma-informed?</a:t>
            </a:r>
          </a:p>
          <a:p>
            <a:endParaRPr lang="en-US" sz="2900" b="1" dirty="0"/>
          </a:p>
          <a:p>
            <a:endParaRPr lang="en-US" dirty="0"/>
          </a:p>
        </p:txBody>
      </p:sp>
    </p:spTree>
    <p:extLst>
      <p:ext uri="{BB962C8B-B14F-4D97-AF65-F5344CB8AC3E}">
        <p14:creationId xmlns:p14="http://schemas.microsoft.com/office/powerpoint/2010/main" val="3000540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3C48-9528-C54F-A501-B4A07532647E}"/>
              </a:ext>
            </a:extLst>
          </p:cNvPr>
          <p:cNvSpPr>
            <a:spLocks noGrp="1"/>
          </p:cNvSpPr>
          <p:nvPr>
            <p:ph type="title"/>
          </p:nvPr>
        </p:nvSpPr>
        <p:spPr/>
        <p:txBody>
          <a:bodyPr>
            <a:normAutofit/>
          </a:bodyPr>
          <a:lstStyle/>
          <a:p>
            <a:pPr algn="ctr"/>
            <a:r>
              <a:rPr lang="en-US"/>
              <a:t>Safety and stability: STARTING ASSUMPTIONS</a:t>
            </a:r>
          </a:p>
        </p:txBody>
      </p:sp>
      <p:sp>
        <p:nvSpPr>
          <p:cNvPr id="4" name="Content Placeholder 3">
            <a:extLst>
              <a:ext uri="{FF2B5EF4-FFF2-40B4-BE49-F238E27FC236}">
                <a16:creationId xmlns:a16="http://schemas.microsoft.com/office/drawing/2014/main" id="{4E104B7A-FF63-AA4B-91A7-11E367D6A3CB}"/>
              </a:ext>
            </a:extLst>
          </p:cNvPr>
          <p:cNvSpPr>
            <a:spLocks noGrp="1"/>
          </p:cNvSpPr>
          <p:nvPr>
            <p:ph idx="1"/>
          </p:nvPr>
        </p:nvSpPr>
        <p:spPr/>
        <p:txBody>
          <a:bodyPr>
            <a:normAutofit/>
          </a:bodyPr>
          <a:lstStyle/>
          <a:p>
            <a:pPr lvl="1"/>
            <a:r>
              <a:rPr lang="en-US"/>
              <a:t>Symptoms are stories</a:t>
            </a:r>
          </a:p>
          <a:p>
            <a:pPr lvl="1"/>
            <a:r>
              <a:rPr lang="en-US"/>
              <a:t>It’s WHAT HAPPEN TO YOU?  Not What is wrong with you?</a:t>
            </a:r>
          </a:p>
          <a:p>
            <a:pPr lvl="1"/>
            <a:r>
              <a:rPr lang="en-US"/>
              <a:t>Trauma lives in our bodies</a:t>
            </a:r>
          </a:p>
          <a:p>
            <a:pPr lvl="1"/>
            <a:r>
              <a:rPr lang="en-US"/>
              <a:t>The slower you go the faster you get there (to healing)</a:t>
            </a:r>
          </a:p>
          <a:p>
            <a:pPr lvl="2"/>
            <a:r>
              <a:rPr lang="en-US"/>
              <a:t>3 R’s: Regulate, Relate, Reason (B. Perry)</a:t>
            </a:r>
          </a:p>
          <a:p>
            <a:pPr lvl="2"/>
            <a:r>
              <a:rPr lang="en-US"/>
              <a:t>Dosing</a:t>
            </a:r>
          </a:p>
          <a:p>
            <a:pPr lvl="1"/>
            <a:r>
              <a:rPr lang="en-US"/>
              <a:t>You can only take someone as far as you have gone in your own journey</a:t>
            </a:r>
          </a:p>
        </p:txBody>
      </p:sp>
    </p:spTree>
    <p:extLst>
      <p:ext uri="{BB962C8B-B14F-4D97-AF65-F5344CB8AC3E}">
        <p14:creationId xmlns:p14="http://schemas.microsoft.com/office/powerpoint/2010/main" val="72114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7C4FE-32A2-BB4D-8019-9ED8520F6482}"/>
              </a:ext>
            </a:extLst>
          </p:cNvPr>
          <p:cNvSpPr>
            <a:spLocks noGrp="1"/>
          </p:cNvSpPr>
          <p:nvPr>
            <p:ph type="title"/>
          </p:nvPr>
        </p:nvSpPr>
        <p:spPr/>
        <p:txBody>
          <a:bodyPr/>
          <a:lstStyle/>
          <a:p>
            <a:pPr algn="ctr"/>
            <a:br>
              <a:rPr lang="en-US" dirty="0"/>
            </a:br>
            <a:r>
              <a:rPr lang="en-US" b="1" dirty="0"/>
              <a:t>Stage 1: Safety and Stability</a:t>
            </a:r>
          </a:p>
        </p:txBody>
      </p:sp>
      <p:sp>
        <p:nvSpPr>
          <p:cNvPr id="6" name="Content Placeholder 5">
            <a:extLst>
              <a:ext uri="{FF2B5EF4-FFF2-40B4-BE49-F238E27FC236}">
                <a16:creationId xmlns:a16="http://schemas.microsoft.com/office/drawing/2014/main" id="{26404E34-6AD2-5E48-BC72-D5CC3E2C6255}"/>
              </a:ext>
            </a:extLst>
          </p:cNvPr>
          <p:cNvSpPr>
            <a:spLocks noGrp="1"/>
          </p:cNvSpPr>
          <p:nvPr>
            <p:ph idx="1"/>
          </p:nvPr>
        </p:nvSpPr>
        <p:spPr/>
        <p:txBody>
          <a:bodyPr>
            <a:normAutofit fontScale="92500" lnSpcReduction="10000"/>
          </a:bodyPr>
          <a:lstStyle/>
          <a:p>
            <a:r>
              <a:rPr lang="en-US"/>
              <a:t>Establishing relational safety—Starting point is often mistrust not trust (all we need is a mustard seed)</a:t>
            </a:r>
          </a:p>
          <a:p>
            <a:r>
              <a:rPr lang="en-US"/>
              <a:t>Establishing bodily safety</a:t>
            </a:r>
          </a:p>
          <a:p>
            <a:r>
              <a:rPr lang="en-US"/>
              <a:t>Establishing safe environments</a:t>
            </a:r>
          </a:p>
          <a:p>
            <a:r>
              <a:rPr lang="en-US"/>
              <a:t>Using the right language</a:t>
            </a:r>
          </a:p>
          <a:p>
            <a:r>
              <a:rPr lang="en-US"/>
              <a:t>Building a support system (physically, mentally, relationally, spiritually and socially)</a:t>
            </a:r>
          </a:p>
          <a:p>
            <a:r>
              <a:rPr lang="en-US"/>
              <a:t>Regulation, regulation, regulation – Building capacity is key!</a:t>
            </a:r>
          </a:p>
          <a:p>
            <a:endParaRPr lang="en-US"/>
          </a:p>
          <a:p>
            <a:endParaRPr lang="en-US"/>
          </a:p>
          <a:p>
            <a:endParaRPr lang="en-US"/>
          </a:p>
          <a:p>
            <a:endParaRPr lang="en-US"/>
          </a:p>
        </p:txBody>
      </p:sp>
    </p:spTree>
    <p:extLst>
      <p:ext uri="{BB962C8B-B14F-4D97-AF65-F5344CB8AC3E}">
        <p14:creationId xmlns:p14="http://schemas.microsoft.com/office/powerpoint/2010/main" val="6913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0D72-202B-7045-BD11-184A7CC3EBA1}"/>
              </a:ext>
            </a:extLst>
          </p:cNvPr>
          <p:cNvSpPr>
            <a:spLocks noGrp="1"/>
          </p:cNvSpPr>
          <p:nvPr>
            <p:ph type="title"/>
          </p:nvPr>
        </p:nvSpPr>
        <p:spPr/>
        <p:txBody>
          <a:bodyPr/>
          <a:lstStyle/>
          <a:p>
            <a:r>
              <a:rPr lang="en-US"/>
              <a:t>The importance of language</a:t>
            </a:r>
          </a:p>
        </p:txBody>
      </p:sp>
      <p:sp>
        <p:nvSpPr>
          <p:cNvPr id="3" name="Content Placeholder 2">
            <a:extLst>
              <a:ext uri="{FF2B5EF4-FFF2-40B4-BE49-F238E27FC236}">
                <a16:creationId xmlns:a16="http://schemas.microsoft.com/office/drawing/2014/main" id="{C88D0862-8DE2-D442-8630-4D28A729E9D3}"/>
              </a:ext>
            </a:extLst>
          </p:cNvPr>
          <p:cNvSpPr>
            <a:spLocks noGrp="1"/>
          </p:cNvSpPr>
          <p:nvPr>
            <p:ph sz="half" idx="1"/>
          </p:nvPr>
        </p:nvSpPr>
        <p:spPr>
          <a:xfrm>
            <a:off x="6169022" y="2237611"/>
            <a:ext cx="4878389" cy="3541714"/>
          </a:xfrm>
        </p:spPr>
        <p:txBody>
          <a:bodyPr>
            <a:normAutofit fontScale="85000" lnSpcReduction="20000"/>
          </a:bodyPr>
          <a:lstStyle/>
          <a:p>
            <a:r>
              <a:rPr lang="en-US"/>
              <a:t>Strategies to minimize or deny harm: </a:t>
            </a:r>
          </a:p>
          <a:p>
            <a:pPr lvl="1"/>
            <a:r>
              <a:rPr lang="en-US"/>
              <a:t>Trivialization—Experiences are minimized in comparison</a:t>
            </a:r>
          </a:p>
          <a:p>
            <a:pPr lvl="1"/>
            <a:r>
              <a:rPr lang="en-US"/>
              <a:t>Particularization—One manifestation of harm is valued as more significant (his trauma is worse than mine)</a:t>
            </a:r>
          </a:p>
          <a:p>
            <a:pPr lvl="1"/>
            <a:r>
              <a:rPr lang="en-US"/>
              <a:t>Spiritualization—Traumatic suffering is classified as a burden to bear akin to Jesus’s suffering on the cross</a:t>
            </a:r>
          </a:p>
          <a:p>
            <a:pPr lvl="1"/>
            <a:r>
              <a:rPr lang="en-US"/>
              <a:t>Universalization—All people experience suffering</a:t>
            </a:r>
          </a:p>
          <a:p>
            <a:pPr lvl="3"/>
            <a:r>
              <a:rPr lang="en-US"/>
              <a:t>~ Daly, Mary (1973). </a:t>
            </a:r>
          </a:p>
        </p:txBody>
      </p:sp>
      <p:sp>
        <p:nvSpPr>
          <p:cNvPr id="4" name="Content Placeholder 3">
            <a:extLst>
              <a:ext uri="{FF2B5EF4-FFF2-40B4-BE49-F238E27FC236}">
                <a16:creationId xmlns:a16="http://schemas.microsoft.com/office/drawing/2014/main" id="{600EE7B7-ECFF-D042-A246-A44DB480C0F7}"/>
              </a:ext>
            </a:extLst>
          </p:cNvPr>
          <p:cNvSpPr>
            <a:spLocks noGrp="1"/>
          </p:cNvSpPr>
          <p:nvPr>
            <p:ph sz="half" idx="2"/>
          </p:nvPr>
        </p:nvSpPr>
        <p:spPr>
          <a:xfrm>
            <a:off x="745177" y="1977241"/>
            <a:ext cx="4875211" cy="4880759"/>
          </a:xfrm>
        </p:spPr>
        <p:txBody>
          <a:bodyPr>
            <a:normAutofit fontScale="85000" lnSpcReduction="20000"/>
          </a:bodyPr>
          <a:lstStyle/>
          <a:p>
            <a:r>
              <a:rPr lang="en-US"/>
              <a:t>A shared language is key</a:t>
            </a:r>
          </a:p>
          <a:p>
            <a:r>
              <a:rPr lang="en-US"/>
              <a:t>A shared understanding of the path toward healing</a:t>
            </a:r>
          </a:p>
          <a:p>
            <a:r>
              <a:rPr lang="en-US"/>
              <a:t>The language we use to describe our experiences can exaggerate, minimize, or accurately reflect the significance and impact of what occurs </a:t>
            </a:r>
          </a:p>
          <a:p>
            <a:pPr lvl="1"/>
            <a:r>
              <a:rPr lang="en-US"/>
              <a:t>Go back to slide 2, what language was used around the traumas?  How did the person, system, culture respond?  What was and/is the impact?  </a:t>
            </a:r>
          </a:p>
        </p:txBody>
      </p:sp>
    </p:spTree>
    <p:extLst>
      <p:ext uri="{BB962C8B-B14F-4D97-AF65-F5344CB8AC3E}">
        <p14:creationId xmlns:p14="http://schemas.microsoft.com/office/powerpoint/2010/main" val="396092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CF74-1A75-0C4C-831A-FD9F9CE343FB}"/>
              </a:ext>
            </a:extLst>
          </p:cNvPr>
          <p:cNvSpPr>
            <a:spLocks noGrp="1"/>
          </p:cNvSpPr>
          <p:nvPr>
            <p:ph type="title"/>
          </p:nvPr>
        </p:nvSpPr>
        <p:spPr/>
        <p:txBody>
          <a:bodyPr>
            <a:normAutofit/>
          </a:bodyPr>
          <a:lstStyle/>
          <a:p>
            <a:pPr algn="ctr"/>
            <a:r>
              <a:rPr lang="en-US"/>
              <a:t>Remembrance and Mourning: </a:t>
            </a:r>
            <a:br>
              <a:rPr lang="en-US"/>
            </a:br>
            <a:r>
              <a:rPr lang="en-US"/>
              <a:t>Starting Assumptions</a:t>
            </a:r>
          </a:p>
        </p:txBody>
      </p:sp>
      <p:sp>
        <p:nvSpPr>
          <p:cNvPr id="3" name="Content Placeholder 2">
            <a:extLst>
              <a:ext uri="{FF2B5EF4-FFF2-40B4-BE49-F238E27FC236}">
                <a16:creationId xmlns:a16="http://schemas.microsoft.com/office/drawing/2014/main" id="{9ACFC338-A103-2C42-8267-73B2BC543814}"/>
              </a:ext>
            </a:extLst>
          </p:cNvPr>
          <p:cNvSpPr>
            <a:spLocks noGrp="1"/>
          </p:cNvSpPr>
          <p:nvPr>
            <p:ph idx="1"/>
          </p:nvPr>
        </p:nvSpPr>
        <p:spPr/>
        <p:txBody>
          <a:bodyPr>
            <a:normAutofit fontScale="92500" lnSpcReduction="20000"/>
          </a:bodyPr>
          <a:lstStyle/>
          <a:p>
            <a:r>
              <a:rPr lang="en-US"/>
              <a:t>We are meaning making beings—telling a story is about reworking our core narratives.  </a:t>
            </a:r>
          </a:p>
          <a:p>
            <a:r>
              <a:rPr lang="en-US"/>
              <a:t>Unfinished or interrupted cycles of completion cause repetition compulsion cycles.</a:t>
            </a:r>
          </a:p>
          <a:p>
            <a:r>
              <a:rPr lang="en-US"/>
              <a:t>The bulk of the story that needs to be told lives in our body and is reworked and released by shuttle shifts not big aberrative exposure therapies.</a:t>
            </a:r>
          </a:p>
          <a:p>
            <a:r>
              <a:rPr lang="en-US"/>
              <a:t>The goal of this stage is integration and punctuation.</a:t>
            </a:r>
          </a:p>
          <a:p>
            <a:r>
              <a:rPr lang="en-US"/>
              <a:t>Rituals and an emphasis on a growth mindset are key.</a:t>
            </a:r>
          </a:p>
          <a:p>
            <a:r>
              <a:rPr lang="en-US"/>
              <a:t>Ambiguous loss isn’t about closure its about mastery.</a:t>
            </a:r>
          </a:p>
          <a:p>
            <a:endParaRPr lang="en-US"/>
          </a:p>
        </p:txBody>
      </p:sp>
    </p:spTree>
    <p:extLst>
      <p:ext uri="{BB962C8B-B14F-4D97-AF65-F5344CB8AC3E}">
        <p14:creationId xmlns:p14="http://schemas.microsoft.com/office/powerpoint/2010/main" val="1742978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CF74-1A75-0C4C-831A-FD9F9CE343FB}"/>
              </a:ext>
            </a:extLst>
          </p:cNvPr>
          <p:cNvSpPr>
            <a:spLocks noGrp="1"/>
          </p:cNvSpPr>
          <p:nvPr>
            <p:ph type="title"/>
          </p:nvPr>
        </p:nvSpPr>
        <p:spPr/>
        <p:txBody>
          <a:bodyPr>
            <a:normAutofit/>
          </a:bodyPr>
          <a:lstStyle/>
          <a:p>
            <a:pPr algn="ctr"/>
            <a:r>
              <a:rPr lang="en-US"/>
              <a:t>Reconnection and Integration: </a:t>
            </a:r>
            <a:br>
              <a:rPr lang="en-US"/>
            </a:br>
            <a:r>
              <a:rPr lang="en-US"/>
              <a:t>Starting Assumptions</a:t>
            </a:r>
          </a:p>
        </p:txBody>
      </p:sp>
      <p:sp>
        <p:nvSpPr>
          <p:cNvPr id="3" name="Content Placeholder 2">
            <a:extLst>
              <a:ext uri="{FF2B5EF4-FFF2-40B4-BE49-F238E27FC236}">
                <a16:creationId xmlns:a16="http://schemas.microsoft.com/office/drawing/2014/main" id="{9ACFC338-A103-2C42-8267-73B2BC543814}"/>
              </a:ext>
            </a:extLst>
          </p:cNvPr>
          <p:cNvSpPr>
            <a:spLocks noGrp="1"/>
          </p:cNvSpPr>
          <p:nvPr>
            <p:ph idx="1"/>
          </p:nvPr>
        </p:nvSpPr>
        <p:spPr/>
        <p:txBody>
          <a:bodyPr/>
          <a:lstStyle/>
          <a:p>
            <a:r>
              <a:rPr lang="en-US" dirty="0"/>
              <a:t>We are built with purpose</a:t>
            </a:r>
          </a:p>
          <a:p>
            <a:r>
              <a:rPr lang="en-US" dirty="0"/>
              <a:t>Healing requires connection and community</a:t>
            </a:r>
          </a:p>
          <a:p>
            <a:r>
              <a:rPr lang="en-US" dirty="0"/>
              <a:t>Connecting the personal narrative to a bigger narrative</a:t>
            </a:r>
          </a:p>
          <a:p>
            <a:r>
              <a:rPr lang="en-US" dirty="0"/>
              <a:t>Mission finding – </a:t>
            </a:r>
            <a:r>
              <a:rPr lang="en-US" dirty="0" err="1"/>
              <a:t>Tarana</a:t>
            </a:r>
            <a:r>
              <a:rPr lang="en-US" dirty="0"/>
              <a:t> Burke #</a:t>
            </a:r>
            <a:r>
              <a:rPr lang="en-US" dirty="0" err="1"/>
              <a:t>Metoo</a:t>
            </a:r>
            <a:r>
              <a:rPr lang="en-US" dirty="0"/>
              <a:t> Movement</a:t>
            </a:r>
          </a:p>
          <a:p>
            <a:r>
              <a:rPr lang="en-US" dirty="0"/>
              <a:t>Real life is different than scaffolded environments—be patient and learn how to tolerate ambiguity</a:t>
            </a:r>
          </a:p>
          <a:p>
            <a:endParaRPr lang="en-US" dirty="0"/>
          </a:p>
        </p:txBody>
      </p:sp>
    </p:spTree>
    <p:extLst>
      <p:ext uri="{BB962C8B-B14F-4D97-AF65-F5344CB8AC3E}">
        <p14:creationId xmlns:p14="http://schemas.microsoft.com/office/powerpoint/2010/main" val="4232568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379A7-333E-464E-B463-0C2C7F6A0DF3}"/>
              </a:ext>
            </a:extLst>
          </p:cNvPr>
          <p:cNvSpPr>
            <a:spLocks noGrp="1"/>
          </p:cNvSpPr>
          <p:nvPr>
            <p:ph type="title"/>
          </p:nvPr>
        </p:nvSpPr>
        <p:spPr/>
        <p:txBody>
          <a:bodyPr/>
          <a:lstStyle/>
          <a:p>
            <a:r>
              <a:rPr lang="en-US" dirty="0"/>
              <a:t>Trauma Sensitive Theology</a:t>
            </a:r>
          </a:p>
        </p:txBody>
      </p:sp>
      <p:sp>
        <p:nvSpPr>
          <p:cNvPr id="6" name="Content Placeholder 5">
            <a:extLst>
              <a:ext uri="{FF2B5EF4-FFF2-40B4-BE49-F238E27FC236}">
                <a16:creationId xmlns:a16="http://schemas.microsoft.com/office/drawing/2014/main" id="{2741622A-E1E9-2A4E-9203-5EA97B7BC380}"/>
              </a:ext>
            </a:extLst>
          </p:cNvPr>
          <p:cNvSpPr>
            <a:spLocks noGrp="1"/>
          </p:cNvSpPr>
          <p:nvPr>
            <p:ph idx="1"/>
          </p:nvPr>
        </p:nvSpPr>
        <p:spPr/>
        <p:txBody>
          <a:bodyPr/>
          <a:lstStyle/>
          <a:p>
            <a:r>
              <a:rPr lang="en-US" dirty="0">
                <a:hlinkClick r:id="rId3"/>
              </a:rPr>
              <a:t>Trauma Sensitive Theology--Interview with Jennifer Baldwin</a:t>
            </a:r>
            <a:endParaRPr lang="en-US" dirty="0"/>
          </a:p>
        </p:txBody>
      </p:sp>
    </p:spTree>
    <p:extLst>
      <p:ext uri="{BB962C8B-B14F-4D97-AF65-F5344CB8AC3E}">
        <p14:creationId xmlns:p14="http://schemas.microsoft.com/office/powerpoint/2010/main" val="186533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001A-C312-354E-9823-2BBF4E83CC28}"/>
              </a:ext>
            </a:extLst>
          </p:cNvPr>
          <p:cNvSpPr>
            <a:spLocks noGrp="1"/>
          </p:cNvSpPr>
          <p:nvPr>
            <p:ph type="title"/>
          </p:nvPr>
        </p:nvSpPr>
        <p:spPr/>
        <p:txBody>
          <a:bodyPr/>
          <a:lstStyle/>
          <a:p>
            <a:r>
              <a:rPr lang="en-US" dirty="0"/>
              <a:t>Trauma Informed Faith Community</a:t>
            </a:r>
          </a:p>
        </p:txBody>
      </p:sp>
      <p:sp>
        <p:nvSpPr>
          <p:cNvPr id="3" name="Content Placeholder 2">
            <a:extLst>
              <a:ext uri="{FF2B5EF4-FFF2-40B4-BE49-F238E27FC236}">
                <a16:creationId xmlns:a16="http://schemas.microsoft.com/office/drawing/2014/main" id="{870B4C99-BA97-F440-BC0D-949431FE2E27}"/>
              </a:ext>
            </a:extLst>
          </p:cNvPr>
          <p:cNvSpPr>
            <a:spLocks noGrp="1"/>
          </p:cNvSpPr>
          <p:nvPr>
            <p:ph idx="1"/>
          </p:nvPr>
        </p:nvSpPr>
        <p:spPr/>
        <p:txBody>
          <a:bodyPr>
            <a:normAutofit/>
          </a:bodyPr>
          <a:lstStyle/>
          <a:p>
            <a:r>
              <a:rPr lang="en-US" dirty="0"/>
              <a:t>Safety</a:t>
            </a:r>
          </a:p>
          <a:p>
            <a:r>
              <a:rPr lang="en-US" dirty="0"/>
              <a:t>Trustworthiness and transparency</a:t>
            </a:r>
          </a:p>
          <a:p>
            <a:r>
              <a:rPr lang="en-US" dirty="0"/>
              <a:t>Mutual support</a:t>
            </a:r>
          </a:p>
          <a:p>
            <a:r>
              <a:rPr lang="en-US" dirty="0"/>
              <a:t>Collaboration</a:t>
            </a:r>
          </a:p>
          <a:p>
            <a:r>
              <a:rPr lang="en-US" dirty="0"/>
              <a:t>Empowerment, voice, and choice</a:t>
            </a:r>
          </a:p>
          <a:p>
            <a:r>
              <a:rPr lang="en-US" dirty="0"/>
              <a:t>Cultural, historical, self-identity</a:t>
            </a:r>
          </a:p>
        </p:txBody>
      </p:sp>
    </p:spTree>
    <p:extLst>
      <p:ext uri="{BB962C8B-B14F-4D97-AF65-F5344CB8AC3E}">
        <p14:creationId xmlns:p14="http://schemas.microsoft.com/office/powerpoint/2010/main" val="376226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E6A9-3024-4047-88D3-75DEEBFB2167}"/>
              </a:ext>
            </a:extLst>
          </p:cNvPr>
          <p:cNvSpPr>
            <a:spLocks noGrp="1"/>
          </p:cNvSpPr>
          <p:nvPr>
            <p:ph type="title"/>
          </p:nvPr>
        </p:nvSpPr>
        <p:spPr/>
        <p:txBody>
          <a:bodyPr/>
          <a:lstStyle/>
          <a:p>
            <a:r>
              <a:rPr lang="en-US" dirty="0"/>
              <a:t>Class 2</a:t>
            </a:r>
          </a:p>
        </p:txBody>
      </p:sp>
      <p:sp>
        <p:nvSpPr>
          <p:cNvPr id="3" name="Content Placeholder 2">
            <a:extLst>
              <a:ext uri="{FF2B5EF4-FFF2-40B4-BE49-F238E27FC236}">
                <a16:creationId xmlns:a16="http://schemas.microsoft.com/office/drawing/2014/main" id="{16305203-5222-EC49-9598-CFBAE38BB307}"/>
              </a:ext>
            </a:extLst>
          </p:cNvPr>
          <p:cNvSpPr>
            <a:spLocks noGrp="1"/>
          </p:cNvSpPr>
          <p:nvPr>
            <p:ph idx="1"/>
          </p:nvPr>
        </p:nvSpPr>
        <p:spPr/>
        <p:txBody>
          <a:bodyPr/>
          <a:lstStyle/>
          <a:p>
            <a:r>
              <a:rPr lang="en-US" dirty="0"/>
              <a:t>Power</a:t>
            </a:r>
          </a:p>
          <a:p>
            <a:r>
              <a:rPr lang="en-US" dirty="0"/>
              <a:t>Complex PTSD</a:t>
            </a:r>
          </a:p>
          <a:p>
            <a:r>
              <a:rPr lang="en-US" dirty="0"/>
              <a:t>Developmental trauma</a:t>
            </a:r>
          </a:p>
          <a:p>
            <a:r>
              <a:rPr lang="en-US" dirty="0"/>
              <a:t>The Hero’s Journey </a:t>
            </a:r>
          </a:p>
          <a:p>
            <a:endParaRPr lang="en-US" dirty="0"/>
          </a:p>
        </p:txBody>
      </p:sp>
    </p:spTree>
    <p:extLst>
      <p:ext uri="{BB962C8B-B14F-4D97-AF65-F5344CB8AC3E}">
        <p14:creationId xmlns:p14="http://schemas.microsoft.com/office/powerpoint/2010/main" val="350118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C485-597D-1049-99D2-119C4B7F09C8}"/>
              </a:ext>
            </a:extLst>
          </p:cNvPr>
          <p:cNvSpPr>
            <a:spLocks noGrp="1"/>
          </p:cNvSpPr>
          <p:nvPr>
            <p:ph type="title"/>
          </p:nvPr>
        </p:nvSpPr>
        <p:spPr/>
        <p:txBody>
          <a:bodyPr/>
          <a:lstStyle/>
          <a:p>
            <a:r>
              <a:rPr lang="en-US" dirty="0"/>
              <a:t>The issue of power</a:t>
            </a:r>
          </a:p>
        </p:txBody>
      </p:sp>
      <p:sp>
        <p:nvSpPr>
          <p:cNvPr id="3" name="Content Placeholder 2">
            <a:extLst>
              <a:ext uri="{FF2B5EF4-FFF2-40B4-BE49-F238E27FC236}">
                <a16:creationId xmlns:a16="http://schemas.microsoft.com/office/drawing/2014/main" id="{722514D5-C71B-8040-A8EA-F9AEE5FFA52B}"/>
              </a:ext>
            </a:extLst>
          </p:cNvPr>
          <p:cNvSpPr>
            <a:spLocks noGrp="1"/>
          </p:cNvSpPr>
          <p:nvPr>
            <p:ph idx="1"/>
          </p:nvPr>
        </p:nvSpPr>
        <p:spPr/>
        <p:txBody>
          <a:bodyPr/>
          <a:lstStyle/>
          <a:p>
            <a:r>
              <a:rPr lang="en-US" dirty="0">
                <a:hlinkClick r:id="rId3">
                  <a:extLst>
                    <a:ext uri="{A12FA001-AC4F-418D-AE19-62706E023703}">
                      <ahyp:hlinkClr xmlns:ahyp="http://schemas.microsoft.com/office/drawing/2018/hyperlinkcolor" val="tx"/>
                    </a:ext>
                  </a:extLst>
                </a:hlinkClick>
              </a:rPr>
              <a:t>Diana Langberg, Ph.D. - Suffering and the Heart of God</a:t>
            </a:r>
            <a:endParaRPr lang="en-US" dirty="0"/>
          </a:p>
          <a:p>
            <a:endParaRPr lang="en-US" dirty="0"/>
          </a:p>
          <a:p>
            <a:r>
              <a:rPr lang="en-US" dirty="0">
                <a:hlinkClick r:id="rId4">
                  <a:extLst>
                    <a:ext uri="{A12FA001-AC4F-418D-AE19-62706E023703}">
                      <ahyp:hlinkClr xmlns:ahyp="http://schemas.microsoft.com/office/drawing/2018/hyperlinkcolor" val="tx"/>
                    </a:ext>
                  </a:extLst>
                </a:hlinkClick>
              </a:rPr>
              <a:t>Diana Langberg Interview</a:t>
            </a:r>
            <a:endParaRPr lang="en-US" dirty="0"/>
          </a:p>
        </p:txBody>
      </p:sp>
      <p:sp>
        <p:nvSpPr>
          <p:cNvPr id="7" name="TextBox 6">
            <a:extLst>
              <a:ext uri="{FF2B5EF4-FFF2-40B4-BE49-F238E27FC236}">
                <a16:creationId xmlns:a16="http://schemas.microsoft.com/office/drawing/2014/main" id="{FB0BEB34-4595-9242-8D6B-101168ACE150}"/>
              </a:ext>
            </a:extLst>
          </p:cNvPr>
          <p:cNvSpPr txBox="1"/>
          <p:nvPr/>
        </p:nvSpPr>
        <p:spPr>
          <a:xfrm>
            <a:off x="8422105" y="2374232"/>
            <a:ext cx="184731" cy="1200329"/>
          </a:xfrm>
          <a:prstGeom prst="rect">
            <a:avLst/>
          </a:prstGeom>
          <a:noFill/>
        </p:spPr>
        <p:txBody>
          <a:bodyPr wrap="none" rtlCol="0">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7847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8591-8BF1-914B-93A1-1CAF2239EFD3}"/>
              </a:ext>
            </a:extLst>
          </p:cNvPr>
          <p:cNvSpPr>
            <a:spLocks noGrp="1"/>
          </p:cNvSpPr>
          <p:nvPr>
            <p:ph type="title"/>
          </p:nvPr>
        </p:nvSpPr>
        <p:spPr>
          <a:xfrm>
            <a:off x="1141413" y="618518"/>
            <a:ext cx="9905998" cy="889648"/>
          </a:xfrm>
        </p:spPr>
        <p:txBody>
          <a:bodyPr>
            <a:normAutofit/>
          </a:bodyPr>
          <a:lstStyle/>
          <a:p>
            <a:pPr algn="ctr"/>
            <a:r>
              <a:rPr lang="en-US" dirty="0"/>
              <a:t>Types of Power</a:t>
            </a:r>
          </a:p>
        </p:txBody>
      </p:sp>
      <p:sp>
        <p:nvSpPr>
          <p:cNvPr id="3" name="Content Placeholder 2">
            <a:extLst>
              <a:ext uri="{FF2B5EF4-FFF2-40B4-BE49-F238E27FC236}">
                <a16:creationId xmlns:a16="http://schemas.microsoft.com/office/drawing/2014/main" id="{154855AD-F22F-BB4B-B045-0D0C8A1F8C3D}"/>
              </a:ext>
            </a:extLst>
          </p:cNvPr>
          <p:cNvSpPr>
            <a:spLocks noGrp="1"/>
          </p:cNvSpPr>
          <p:nvPr>
            <p:ph idx="1"/>
          </p:nvPr>
        </p:nvSpPr>
        <p:spPr>
          <a:xfrm>
            <a:off x="1141412" y="2053279"/>
            <a:ext cx="9905999" cy="4804721"/>
          </a:xfrm>
        </p:spPr>
        <p:txBody>
          <a:bodyPr>
            <a:normAutofit/>
          </a:bodyPr>
          <a:lstStyle/>
          <a:p>
            <a:r>
              <a:rPr lang="en-US" dirty="0"/>
              <a:t>Verbal power</a:t>
            </a:r>
          </a:p>
          <a:p>
            <a:r>
              <a:rPr lang="en-US" dirty="0"/>
              <a:t>Emotional power</a:t>
            </a:r>
          </a:p>
          <a:p>
            <a:r>
              <a:rPr lang="en-US" dirty="0"/>
              <a:t>Physical power </a:t>
            </a:r>
          </a:p>
          <a:p>
            <a:r>
              <a:rPr lang="en-US" dirty="0"/>
              <a:t>Authoritarian</a:t>
            </a:r>
          </a:p>
          <a:p>
            <a:r>
              <a:rPr lang="en-US" dirty="0"/>
              <a:t>Absence</a:t>
            </a:r>
          </a:p>
          <a:p>
            <a:r>
              <a:rPr lang="en-US" dirty="0"/>
              <a:t>Economic power</a:t>
            </a:r>
          </a:p>
          <a:p>
            <a:r>
              <a:rPr lang="en-US" dirty="0"/>
              <a:t>Spiritual power</a:t>
            </a:r>
          </a:p>
          <a:p>
            <a:r>
              <a:rPr lang="en-US" dirty="0"/>
              <a:t>Cultural power</a:t>
            </a:r>
          </a:p>
        </p:txBody>
      </p:sp>
    </p:spTree>
    <p:extLst>
      <p:ext uri="{BB962C8B-B14F-4D97-AF65-F5344CB8AC3E}">
        <p14:creationId xmlns:p14="http://schemas.microsoft.com/office/powerpoint/2010/main" val="122552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4926-4A18-4643-B01D-B1755DCAE457}"/>
              </a:ext>
            </a:extLst>
          </p:cNvPr>
          <p:cNvSpPr>
            <a:spLocks noGrp="1"/>
          </p:cNvSpPr>
          <p:nvPr>
            <p:ph type="title"/>
          </p:nvPr>
        </p:nvSpPr>
        <p:spPr/>
        <p:txBody>
          <a:bodyPr>
            <a:normAutofit/>
          </a:bodyPr>
          <a:lstStyle/>
          <a:p>
            <a:pPr algn="ctr"/>
            <a:br>
              <a:rPr lang="en-US"/>
            </a:br>
            <a:r>
              <a:rPr lang="en-US"/>
              <a:t>Trauma-Informed teaching environment</a:t>
            </a:r>
          </a:p>
        </p:txBody>
      </p:sp>
      <p:sp>
        <p:nvSpPr>
          <p:cNvPr id="3" name="Content Placeholder 2">
            <a:extLst>
              <a:ext uri="{FF2B5EF4-FFF2-40B4-BE49-F238E27FC236}">
                <a16:creationId xmlns:a16="http://schemas.microsoft.com/office/drawing/2014/main" id="{DB349AD3-4C75-F648-B075-03BD7FBD93C3}"/>
              </a:ext>
            </a:extLst>
          </p:cNvPr>
          <p:cNvSpPr>
            <a:spLocks noGrp="1"/>
          </p:cNvSpPr>
          <p:nvPr>
            <p:ph idx="1"/>
          </p:nvPr>
        </p:nvSpPr>
        <p:spPr/>
        <p:txBody>
          <a:bodyPr>
            <a:normAutofit fontScale="85000" lnSpcReduction="20000"/>
          </a:bodyPr>
          <a:lstStyle/>
          <a:p>
            <a:r>
              <a:rPr lang="en-US"/>
              <a:t>Consistency, routine, flexibility</a:t>
            </a:r>
          </a:p>
          <a:p>
            <a:r>
              <a:rPr lang="en-US"/>
              <a:t>Transparency about goals and expectations</a:t>
            </a:r>
          </a:p>
          <a:p>
            <a:r>
              <a:rPr lang="en-US"/>
              <a:t>Create physical safety in the room</a:t>
            </a:r>
          </a:p>
          <a:p>
            <a:r>
              <a:rPr lang="en-US"/>
              <a:t>Manage the risk of in-class triggers</a:t>
            </a:r>
          </a:p>
          <a:p>
            <a:r>
              <a:rPr lang="en-US"/>
              <a:t>Provide opportunities to use your voice and exercise choice</a:t>
            </a:r>
          </a:p>
          <a:p>
            <a:r>
              <a:rPr lang="en-US"/>
              <a:t>Build trust in relationships</a:t>
            </a:r>
          </a:p>
          <a:p>
            <a:r>
              <a:rPr lang="en-US"/>
              <a:t>Build community through student to student relationships</a:t>
            </a:r>
          </a:p>
          <a:p>
            <a:r>
              <a:rPr lang="en-US"/>
              <a:t>Help engage in a ”Growth Mindset” </a:t>
            </a:r>
          </a:p>
          <a:p>
            <a:endParaRPr lang="en-US"/>
          </a:p>
        </p:txBody>
      </p:sp>
    </p:spTree>
    <p:extLst>
      <p:ext uri="{BB962C8B-B14F-4D97-AF65-F5344CB8AC3E}">
        <p14:creationId xmlns:p14="http://schemas.microsoft.com/office/powerpoint/2010/main" val="265055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438F-C94F-DB4F-A550-7AEEBD57CA83}"/>
              </a:ext>
            </a:extLst>
          </p:cNvPr>
          <p:cNvSpPr>
            <a:spLocks noGrp="1"/>
          </p:cNvSpPr>
          <p:nvPr>
            <p:ph type="title"/>
          </p:nvPr>
        </p:nvSpPr>
        <p:spPr/>
        <p:txBody>
          <a:bodyPr>
            <a:normAutofit/>
          </a:bodyPr>
          <a:lstStyle/>
          <a:p>
            <a:r>
              <a:rPr lang="en-US" b="1" i="1" dirty="0"/>
              <a:t>Complex Post-Traumatic Stress Disorder</a:t>
            </a:r>
            <a:br>
              <a:rPr lang="en-US" dirty="0"/>
            </a:br>
            <a:endParaRPr lang="en-US" dirty="0"/>
          </a:p>
        </p:txBody>
      </p:sp>
      <p:sp>
        <p:nvSpPr>
          <p:cNvPr id="3" name="Content Placeholder 2">
            <a:extLst>
              <a:ext uri="{FF2B5EF4-FFF2-40B4-BE49-F238E27FC236}">
                <a16:creationId xmlns:a16="http://schemas.microsoft.com/office/drawing/2014/main" id="{E0AD1878-A01B-DA49-98E0-29E202D32BB2}"/>
              </a:ext>
            </a:extLst>
          </p:cNvPr>
          <p:cNvSpPr>
            <a:spLocks noGrp="1"/>
          </p:cNvSpPr>
          <p:nvPr>
            <p:ph idx="1"/>
          </p:nvPr>
        </p:nvSpPr>
        <p:spPr>
          <a:xfrm>
            <a:off x="1300216" y="1338048"/>
            <a:ext cx="9905999" cy="4987635"/>
          </a:xfrm>
        </p:spPr>
        <p:txBody>
          <a:bodyPr>
            <a:normAutofit/>
          </a:bodyPr>
          <a:lstStyle/>
          <a:p>
            <a:r>
              <a:rPr lang="en-US" sz="2400" dirty="0"/>
              <a:t>A history of subjection to totalitarian control over a prolonged period         (months to years).  Examples include hostages, prisoners of war, concentration-camp survivors, and survivors of some religious cults.  Examples also include those subjected to domestic battering, childhood physical or sexual abuse, and organized sexual exploitation.</a:t>
            </a:r>
          </a:p>
          <a:p>
            <a:r>
              <a:rPr lang="en-US" sz="2400" dirty="0"/>
              <a:t>Parental contempt</a:t>
            </a:r>
          </a:p>
          <a:p>
            <a:pPr lvl="1"/>
            <a:r>
              <a:rPr lang="en-US" sz="2200" dirty="0"/>
              <a:t>“Contempt is a toxic cocktail of verbal and emotional abuse, a deadly amalgam of denigration, rage, and disgust.  Rage creates fear, and disgust creates shame in the child in a way that soon teaches her to refrain from crying out, from ever asking for attention” (Walker, 2014, p. 10).</a:t>
            </a:r>
          </a:p>
          <a:p>
            <a:pPr lvl="1"/>
            <a:endParaRPr lang="en-US" dirty="0">
              <a:solidFill>
                <a:schemeClr val="bg1"/>
              </a:solidFill>
            </a:endParaRPr>
          </a:p>
          <a:p>
            <a:endParaRPr lang="en-US" dirty="0"/>
          </a:p>
        </p:txBody>
      </p:sp>
    </p:spTree>
    <p:extLst>
      <p:ext uri="{BB962C8B-B14F-4D97-AF65-F5344CB8AC3E}">
        <p14:creationId xmlns:p14="http://schemas.microsoft.com/office/powerpoint/2010/main" val="870577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F63D-40FE-924F-A3A6-F7B3E1A93F99}"/>
              </a:ext>
            </a:extLst>
          </p:cNvPr>
          <p:cNvSpPr>
            <a:spLocks noGrp="1"/>
          </p:cNvSpPr>
          <p:nvPr>
            <p:ph type="title"/>
          </p:nvPr>
        </p:nvSpPr>
        <p:spPr/>
        <p:txBody>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A9F9BE39-395C-A84E-9B2F-E3E4EC85872E}"/>
              </a:ext>
            </a:extLst>
          </p:cNvPr>
          <p:cNvSpPr>
            <a:spLocks noGrp="1"/>
          </p:cNvSpPr>
          <p:nvPr>
            <p:ph idx="1"/>
          </p:nvPr>
        </p:nvSpPr>
        <p:spPr/>
        <p:txBody>
          <a:bodyPr/>
          <a:lstStyle/>
          <a:p>
            <a:r>
              <a:rPr lang="en-US" dirty="0"/>
              <a:t> </a:t>
            </a:r>
            <a:r>
              <a:rPr lang="en-US" sz="2400" dirty="0"/>
              <a:t>Alterations in affect regulation, including</a:t>
            </a:r>
          </a:p>
          <a:p>
            <a:pPr lvl="1"/>
            <a:r>
              <a:rPr lang="en-US" sz="2400" dirty="0"/>
              <a:t>Persistent dysphoria</a:t>
            </a:r>
          </a:p>
          <a:p>
            <a:pPr lvl="1"/>
            <a:r>
              <a:rPr lang="en-US" sz="2400" dirty="0"/>
              <a:t>Chronic suicidal preoccupation</a:t>
            </a:r>
          </a:p>
          <a:p>
            <a:pPr lvl="1"/>
            <a:r>
              <a:rPr lang="en-US" sz="2400" dirty="0"/>
              <a:t>Self-injury</a:t>
            </a:r>
          </a:p>
          <a:p>
            <a:pPr lvl="1"/>
            <a:r>
              <a:rPr lang="en-US" sz="2400" dirty="0"/>
              <a:t>Explosive or extremely inhibited anger (may alternate)</a:t>
            </a:r>
          </a:p>
          <a:p>
            <a:pPr lvl="1"/>
            <a:r>
              <a:rPr lang="en-US" sz="2400" dirty="0"/>
              <a:t>Compulsive or extremely inhibited sexuality (may alternate)</a:t>
            </a:r>
          </a:p>
          <a:p>
            <a:pPr lvl="1"/>
            <a:endParaRPr lang="en-US" sz="2400" dirty="0">
              <a:solidFill>
                <a:schemeClr val="bg1"/>
              </a:solidFill>
            </a:endParaRPr>
          </a:p>
          <a:p>
            <a:endParaRPr lang="en-US" dirty="0"/>
          </a:p>
        </p:txBody>
      </p:sp>
    </p:spTree>
    <p:extLst>
      <p:ext uri="{BB962C8B-B14F-4D97-AF65-F5344CB8AC3E}">
        <p14:creationId xmlns:p14="http://schemas.microsoft.com/office/powerpoint/2010/main" val="3605311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6867-951B-8F4A-8536-5E41B7F2F2F3}"/>
              </a:ext>
            </a:extLst>
          </p:cNvPr>
          <p:cNvSpPr>
            <a:spLocks noGrp="1"/>
          </p:cNvSpPr>
          <p:nvPr>
            <p:ph type="title"/>
          </p:nvPr>
        </p:nvSpPr>
        <p:spPr>
          <a:xfrm>
            <a:off x="1070160" y="309028"/>
            <a:ext cx="9905998" cy="628391"/>
          </a:xfrm>
        </p:spPr>
        <p:txBody>
          <a:bodyPr>
            <a:normAutofit/>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97B20776-FE19-DB4F-B560-858CE003E37B}"/>
              </a:ext>
            </a:extLst>
          </p:cNvPr>
          <p:cNvSpPr>
            <a:spLocks noGrp="1"/>
          </p:cNvSpPr>
          <p:nvPr>
            <p:ph idx="1"/>
          </p:nvPr>
        </p:nvSpPr>
        <p:spPr>
          <a:xfrm>
            <a:off x="927655" y="1283369"/>
            <a:ext cx="10048503" cy="7574633"/>
          </a:xfrm>
        </p:spPr>
        <p:txBody>
          <a:bodyPr>
            <a:normAutofit fontScale="70000" lnSpcReduction="20000"/>
          </a:bodyPr>
          <a:lstStyle/>
          <a:p>
            <a:r>
              <a:rPr lang="en-US" sz="4200" dirty="0"/>
              <a:t> </a:t>
            </a:r>
            <a:r>
              <a:rPr lang="en-US" sz="4500" dirty="0"/>
              <a:t>Alterations in consciousness, including</a:t>
            </a:r>
          </a:p>
          <a:p>
            <a:pPr lvl="1"/>
            <a:r>
              <a:rPr lang="en-US" sz="4500" dirty="0"/>
              <a:t>Amnesia or hyper-amnesia for traumatic events</a:t>
            </a:r>
          </a:p>
          <a:p>
            <a:pPr lvl="1"/>
            <a:r>
              <a:rPr lang="en-US" sz="4500" dirty="0"/>
              <a:t>Transient dissociative episodes</a:t>
            </a:r>
          </a:p>
          <a:p>
            <a:pPr lvl="1"/>
            <a:r>
              <a:rPr lang="en-US" sz="4500" dirty="0"/>
              <a:t>Depersonalization/derealization</a:t>
            </a:r>
          </a:p>
          <a:p>
            <a:pPr lvl="1"/>
            <a:r>
              <a:rPr lang="en-US" sz="4500" dirty="0"/>
              <a:t>Reliving experiences, either in the form of intrusive PTSD symptoms or in the form of ruminative preoccupation.</a:t>
            </a:r>
          </a:p>
          <a:p>
            <a:pPr lvl="1"/>
            <a:r>
              <a:rPr lang="en-US" sz="4500" dirty="0"/>
              <a:t>Sense of complete difference from others (may include sense of specialness, utter aloneness, belief no other person can understand, or nonhuman identity)</a:t>
            </a:r>
          </a:p>
          <a:p>
            <a:br>
              <a:rPr lang="en-US" sz="5000" dirty="0"/>
            </a:br>
            <a:endParaRPr lang="en-US" sz="5000" dirty="0"/>
          </a:p>
          <a:p>
            <a:br>
              <a:rPr lang="en-US" dirty="0"/>
            </a:br>
            <a:endParaRPr lang="en-US" dirty="0"/>
          </a:p>
          <a:p>
            <a:endParaRPr lang="en-US" dirty="0"/>
          </a:p>
        </p:txBody>
      </p:sp>
    </p:spTree>
    <p:extLst>
      <p:ext uri="{BB962C8B-B14F-4D97-AF65-F5344CB8AC3E}">
        <p14:creationId xmlns:p14="http://schemas.microsoft.com/office/powerpoint/2010/main" val="3029410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93AC-3810-EE4D-968E-B331D33F5503}"/>
              </a:ext>
            </a:extLst>
          </p:cNvPr>
          <p:cNvSpPr>
            <a:spLocks noGrp="1"/>
          </p:cNvSpPr>
          <p:nvPr>
            <p:ph type="title"/>
          </p:nvPr>
        </p:nvSpPr>
        <p:spPr/>
        <p:txBody>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9935668C-70B3-3241-B57A-FFB03A2D12D7}"/>
              </a:ext>
            </a:extLst>
          </p:cNvPr>
          <p:cNvSpPr>
            <a:spLocks noGrp="1"/>
          </p:cNvSpPr>
          <p:nvPr>
            <p:ph idx="1"/>
          </p:nvPr>
        </p:nvSpPr>
        <p:spPr/>
        <p:txBody>
          <a:bodyPr>
            <a:normAutofit fontScale="92500"/>
          </a:bodyPr>
          <a:lstStyle/>
          <a:p>
            <a:r>
              <a:rPr lang="en-US" sz="4100" dirty="0"/>
              <a:t>Alterations in self-perception, including</a:t>
            </a:r>
          </a:p>
          <a:p>
            <a:pPr lvl="1"/>
            <a:r>
              <a:rPr lang="en-US" sz="4100" dirty="0"/>
              <a:t>Sense of helplessness or paralysis of initiative</a:t>
            </a:r>
          </a:p>
          <a:p>
            <a:pPr lvl="1"/>
            <a:r>
              <a:rPr lang="en-US" sz="4100" dirty="0"/>
              <a:t>Shame, guilt, and self-blame</a:t>
            </a:r>
          </a:p>
          <a:p>
            <a:pPr lvl="1"/>
            <a:r>
              <a:rPr lang="en-US" sz="4100" dirty="0"/>
              <a:t>Sense of defilement or stigma</a:t>
            </a:r>
          </a:p>
          <a:p>
            <a:endParaRPr lang="en-US" dirty="0"/>
          </a:p>
        </p:txBody>
      </p:sp>
    </p:spTree>
    <p:extLst>
      <p:ext uri="{BB962C8B-B14F-4D97-AF65-F5344CB8AC3E}">
        <p14:creationId xmlns:p14="http://schemas.microsoft.com/office/powerpoint/2010/main" val="552540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7C7B-67C8-5F46-A6AD-142B1F84BFA1}"/>
              </a:ext>
            </a:extLst>
          </p:cNvPr>
          <p:cNvSpPr>
            <a:spLocks noGrp="1"/>
          </p:cNvSpPr>
          <p:nvPr>
            <p:ph type="title"/>
          </p:nvPr>
        </p:nvSpPr>
        <p:spPr>
          <a:xfrm>
            <a:off x="1141412" y="504348"/>
            <a:ext cx="9905998" cy="426511"/>
          </a:xfrm>
        </p:spPr>
        <p:txBody>
          <a:bodyPr>
            <a:normAutofit fontScale="90000"/>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DB219F1A-6A37-864C-84D3-218CCE5FEEF5}"/>
              </a:ext>
            </a:extLst>
          </p:cNvPr>
          <p:cNvSpPr>
            <a:spLocks noGrp="1"/>
          </p:cNvSpPr>
          <p:nvPr>
            <p:ph idx="1"/>
          </p:nvPr>
        </p:nvSpPr>
        <p:spPr>
          <a:xfrm>
            <a:off x="1141412" y="1989638"/>
            <a:ext cx="9905999" cy="5343897"/>
          </a:xfrm>
        </p:spPr>
        <p:txBody>
          <a:bodyPr>
            <a:noAutofit/>
          </a:bodyPr>
          <a:lstStyle/>
          <a:p>
            <a:r>
              <a:rPr lang="en-US" sz="2800" dirty="0"/>
              <a:t>Alterations in perception of perpetrator, including</a:t>
            </a:r>
          </a:p>
          <a:p>
            <a:pPr lvl="1"/>
            <a:r>
              <a:rPr lang="en-US" sz="2800" dirty="0"/>
              <a:t>Preoccupation with relationship with perpetrator (includes preoccupation with revenge).</a:t>
            </a:r>
          </a:p>
          <a:p>
            <a:pPr lvl="1"/>
            <a:r>
              <a:rPr lang="en-US" sz="2800" dirty="0"/>
              <a:t>Acceptance of belief system or rationalizations of perpetrator</a:t>
            </a:r>
          </a:p>
          <a:p>
            <a:pPr marL="0" indent="0">
              <a:buNone/>
            </a:pPr>
            <a:r>
              <a:rPr lang="en-US" sz="2800" dirty="0"/>
              <a:t> </a:t>
            </a:r>
          </a:p>
        </p:txBody>
      </p:sp>
    </p:spTree>
    <p:extLst>
      <p:ext uri="{BB962C8B-B14F-4D97-AF65-F5344CB8AC3E}">
        <p14:creationId xmlns:p14="http://schemas.microsoft.com/office/powerpoint/2010/main" val="2190250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75D9-9BA0-5F48-9DF7-B10312E213C1}"/>
              </a:ext>
            </a:extLst>
          </p:cNvPr>
          <p:cNvSpPr>
            <a:spLocks noGrp="1"/>
          </p:cNvSpPr>
          <p:nvPr>
            <p:ph type="title"/>
          </p:nvPr>
        </p:nvSpPr>
        <p:spPr/>
        <p:txBody>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510E7177-F832-C849-8971-65E6ED094F4B}"/>
              </a:ext>
            </a:extLst>
          </p:cNvPr>
          <p:cNvSpPr>
            <a:spLocks noGrp="1"/>
          </p:cNvSpPr>
          <p:nvPr>
            <p:ph idx="1"/>
          </p:nvPr>
        </p:nvSpPr>
        <p:spPr/>
        <p:txBody>
          <a:bodyPr/>
          <a:lstStyle/>
          <a:p>
            <a:r>
              <a:rPr lang="en-US" sz="2400" dirty="0"/>
              <a:t>Alterations in relations with others, including</a:t>
            </a:r>
          </a:p>
          <a:p>
            <a:pPr lvl="1"/>
            <a:r>
              <a:rPr lang="en-US" sz="2400" dirty="0"/>
              <a:t>Isolation and withdrawal</a:t>
            </a:r>
          </a:p>
          <a:p>
            <a:pPr lvl="1"/>
            <a:r>
              <a:rPr lang="en-US" sz="2400" dirty="0"/>
              <a:t>Disruption in intimate relationships</a:t>
            </a:r>
          </a:p>
          <a:p>
            <a:pPr lvl="1"/>
            <a:r>
              <a:rPr lang="en-US" sz="2400" dirty="0"/>
              <a:t>Repeated search for rescuer ( may alternate with isolation and withdrawal)</a:t>
            </a:r>
          </a:p>
          <a:p>
            <a:pPr lvl="1"/>
            <a:r>
              <a:rPr lang="en-US" sz="2400" dirty="0"/>
              <a:t>Persistent distrust</a:t>
            </a:r>
          </a:p>
          <a:p>
            <a:pPr lvl="1"/>
            <a:r>
              <a:rPr lang="en-US" sz="2400" dirty="0"/>
              <a:t>Repeated failures of self-protection</a:t>
            </a:r>
            <a:endParaRPr lang="en-US" dirty="0"/>
          </a:p>
        </p:txBody>
      </p:sp>
    </p:spTree>
    <p:extLst>
      <p:ext uri="{BB962C8B-B14F-4D97-AF65-F5344CB8AC3E}">
        <p14:creationId xmlns:p14="http://schemas.microsoft.com/office/powerpoint/2010/main" val="2218364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8AD1-BA10-B441-802F-A514C02D0232}"/>
              </a:ext>
            </a:extLst>
          </p:cNvPr>
          <p:cNvSpPr>
            <a:spLocks noGrp="1"/>
          </p:cNvSpPr>
          <p:nvPr>
            <p:ph type="title"/>
          </p:nvPr>
        </p:nvSpPr>
        <p:spPr/>
        <p:txBody>
          <a:bodyPr/>
          <a:lstStyle/>
          <a:p>
            <a:pPr algn="ctr"/>
            <a:r>
              <a:rPr lang="en-US" b="1" i="1" dirty="0"/>
              <a:t>Complex Post-Traumatic Stress Disorder</a:t>
            </a:r>
            <a:endParaRPr lang="en-US" dirty="0"/>
          </a:p>
        </p:txBody>
      </p:sp>
      <p:sp>
        <p:nvSpPr>
          <p:cNvPr id="3" name="Content Placeholder 2">
            <a:extLst>
              <a:ext uri="{FF2B5EF4-FFF2-40B4-BE49-F238E27FC236}">
                <a16:creationId xmlns:a16="http://schemas.microsoft.com/office/drawing/2014/main" id="{537AF117-6C36-584B-8978-3F931D96E87A}"/>
              </a:ext>
            </a:extLst>
          </p:cNvPr>
          <p:cNvSpPr>
            <a:spLocks noGrp="1"/>
          </p:cNvSpPr>
          <p:nvPr>
            <p:ph idx="1"/>
          </p:nvPr>
        </p:nvSpPr>
        <p:spPr/>
        <p:txBody>
          <a:bodyPr/>
          <a:lstStyle/>
          <a:p>
            <a:r>
              <a:rPr lang="en-US" sz="3600" dirty="0"/>
              <a:t>Alterations in systems of meaning</a:t>
            </a:r>
          </a:p>
          <a:p>
            <a:pPr lvl="1"/>
            <a:r>
              <a:rPr lang="en-US" sz="3600" dirty="0"/>
              <a:t>Loss of sustaining faith</a:t>
            </a:r>
          </a:p>
          <a:p>
            <a:pPr lvl="1"/>
            <a:r>
              <a:rPr lang="en-US" sz="3600" dirty="0"/>
              <a:t>Sense of hopelessness and despair</a:t>
            </a:r>
          </a:p>
          <a:p>
            <a:endParaRPr lang="en-US" dirty="0"/>
          </a:p>
        </p:txBody>
      </p:sp>
    </p:spTree>
    <p:extLst>
      <p:ext uri="{BB962C8B-B14F-4D97-AF65-F5344CB8AC3E}">
        <p14:creationId xmlns:p14="http://schemas.microsoft.com/office/powerpoint/2010/main" val="353954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6243-78E9-B643-AAB3-6E4E5BE710D0}"/>
              </a:ext>
            </a:extLst>
          </p:cNvPr>
          <p:cNvSpPr>
            <a:spLocks noGrp="1"/>
          </p:cNvSpPr>
          <p:nvPr>
            <p:ph type="title"/>
          </p:nvPr>
        </p:nvSpPr>
        <p:spPr/>
        <p:txBody>
          <a:bodyPr/>
          <a:lstStyle/>
          <a:p>
            <a:r>
              <a:rPr lang="en-US" dirty="0"/>
              <a:t>Alterations</a:t>
            </a:r>
          </a:p>
        </p:txBody>
      </p:sp>
      <p:sp>
        <p:nvSpPr>
          <p:cNvPr id="3" name="Content Placeholder 2">
            <a:extLst>
              <a:ext uri="{FF2B5EF4-FFF2-40B4-BE49-F238E27FC236}">
                <a16:creationId xmlns:a16="http://schemas.microsoft.com/office/drawing/2014/main" id="{E17823A0-D162-9742-A2A3-1CFCEB95060F}"/>
              </a:ext>
            </a:extLst>
          </p:cNvPr>
          <p:cNvSpPr>
            <a:spLocks noGrp="1"/>
          </p:cNvSpPr>
          <p:nvPr>
            <p:ph idx="1"/>
          </p:nvPr>
        </p:nvSpPr>
        <p:spPr/>
        <p:txBody>
          <a:bodyPr/>
          <a:lstStyle/>
          <a:p>
            <a:r>
              <a:rPr lang="en-US" dirty="0"/>
              <a:t>How feelings are managed</a:t>
            </a:r>
          </a:p>
          <a:p>
            <a:r>
              <a:rPr lang="en-US" dirty="0"/>
              <a:t>Memory and the ability to be present</a:t>
            </a:r>
          </a:p>
          <a:p>
            <a:r>
              <a:rPr lang="en-US" dirty="0"/>
              <a:t>Relationship</a:t>
            </a:r>
          </a:p>
          <a:p>
            <a:r>
              <a:rPr lang="en-US" dirty="0"/>
              <a:t>Concept of self</a:t>
            </a:r>
          </a:p>
          <a:p>
            <a:r>
              <a:rPr lang="en-US" dirty="0"/>
              <a:t>Concept of perpetrator</a:t>
            </a:r>
          </a:p>
          <a:p>
            <a:r>
              <a:rPr lang="en-US" dirty="0"/>
              <a:t>Systems of meaning</a:t>
            </a:r>
          </a:p>
        </p:txBody>
      </p:sp>
    </p:spTree>
    <p:extLst>
      <p:ext uri="{BB962C8B-B14F-4D97-AF65-F5344CB8AC3E}">
        <p14:creationId xmlns:p14="http://schemas.microsoft.com/office/powerpoint/2010/main" val="229696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746E-A9C4-6B48-80FF-305665D13B1F}"/>
              </a:ext>
            </a:extLst>
          </p:cNvPr>
          <p:cNvSpPr>
            <a:spLocks noGrp="1"/>
          </p:cNvSpPr>
          <p:nvPr>
            <p:ph type="title"/>
          </p:nvPr>
        </p:nvSpPr>
        <p:spPr/>
        <p:txBody>
          <a:bodyPr>
            <a:normAutofit/>
          </a:bodyPr>
          <a:lstStyle/>
          <a:p>
            <a:r>
              <a:rPr lang="en-US" b="1" dirty="0"/>
              <a:t>Developmental Trauma Disorder </a:t>
            </a:r>
            <a:br>
              <a:rPr lang="en-US" dirty="0"/>
            </a:br>
            <a:endParaRPr lang="en-US" dirty="0"/>
          </a:p>
        </p:txBody>
      </p:sp>
      <p:sp>
        <p:nvSpPr>
          <p:cNvPr id="3" name="Content Placeholder 2">
            <a:extLst>
              <a:ext uri="{FF2B5EF4-FFF2-40B4-BE49-F238E27FC236}">
                <a16:creationId xmlns:a16="http://schemas.microsoft.com/office/drawing/2014/main" id="{C957D6FB-2E76-4846-83BB-A83746D25A0E}"/>
              </a:ext>
            </a:extLst>
          </p:cNvPr>
          <p:cNvSpPr>
            <a:spLocks noGrp="1"/>
          </p:cNvSpPr>
          <p:nvPr>
            <p:ph idx="1"/>
          </p:nvPr>
        </p:nvSpPr>
        <p:spPr/>
        <p:txBody>
          <a:bodyPr>
            <a:normAutofit/>
          </a:bodyPr>
          <a:lstStyle/>
          <a:p>
            <a:r>
              <a:rPr lang="en-US" b="1" dirty="0"/>
              <a:t>A. Exposure </a:t>
            </a:r>
            <a:endParaRPr lang="en-US" dirty="0"/>
          </a:p>
          <a:p>
            <a:r>
              <a:rPr lang="en-US" dirty="0"/>
              <a:t>Multiple or chronic exposure to one or more forms of developmentally adverse interpersonal trauma (e.g.  abandonment, betrayal, physical assaults, sexual as- saults, threats to bodily integrity, coercive practices, emotional abuse, witnessing violence and death). </a:t>
            </a:r>
          </a:p>
          <a:p>
            <a:r>
              <a:rPr lang="en-US" dirty="0"/>
              <a:t>Subjective experience (e.g.  rage, betrayal, fear, resignation, defeat, shame). </a:t>
            </a:r>
          </a:p>
          <a:p>
            <a:endParaRPr lang="en-US" dirty="0"/>
          </a:p>
        </p:txBody>
      </p:sp>
    </p:spTree>
    <p:extLst>
      <p:ext uri="{BB962C8B-B14F-4D97-AF65-F5344CB8AC3E}">
        <p14:creationId xmlns:p14="http://schemas.microsoft.com/office/powerpoint/2010/main" val="2226995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F991-8788-C441-A5AC-0D81C3BB54F1}"/>
              </a:ext>
            </a:extLst>
          </p:cNvPr>
          <p:cNvSpPr>
            <a:spLocks noGrp="1"/>
          </p:cNvSpPr>
          <p:nvPr>
            <p:ph type="title"/>
          </p:nvPr>
        </p:nvSpPr>
        <p:spPr/>
        <p:txBody>
          <a:bodyPr/>
          <a:lstStyle/>
          <a:p>
            <a:r>
              <a:rPr lang="en-US" dirty="0"/>
              <a:t>Developmental Trauma Disorder (2)</a:t>
            </a:r>
          </a:p>
        </p:txBody>
      </p:sp>
      <p:sp>
        <p:nvSpPr>
          <p:cNvPr id="3" name="Content Placeholder 2">
            <a:extLst>
              <a:ext uri="{FF2B5EF4-FFF2-40B4-BE49-F238E27FC236}">
                <a16:creationId xmlns:a16="http://schemas.microsoft.com/office/drawing/2014/main" id="{FF597B94-316B-9A44-9F51-334840AF5E9D}"/>
              </a:ext>
            </a:extLst>
          </p:cNvPr>
          <p:cNvSpPr>
            <a:spLocks noGrp="1"/>
          </p:cNvSpPr>
          <p:nvPr>
            <p:ph idx="1"/>
          </p:nvPr>
        </p:nvSpPr>
        <p:spPr>
          <a:xfrm>
            <a:off x="1000736" y="1911863"/>
            <a:ext cx="9905999" cy="4233200"/>
          </a:xfrm>
        </p:spPr>
        <p:txBody>
          <a:bodyPr>
            <a:normAutofit lnSpcReduction="10000"/>
          </a:bodyPr>
          <a:lstStyle/>
          <a:p>
            <a:r>
              <a:rPr lang="en-US" b="1" dirty="0"/>
              <a:t>B. Triggered pattern of repeated dysregulation in response to trauma cues </a:t>
            </a:r>
            <a:endParaRPr lang="en-US" dirty="0"/>
          </a:p>
          <a:p>
            <a:r>
              <a:rPr lang="en-US" dirty="0"/>
              <a:t>Dysregulation (high or low) in presence of cues. Changes persist and do not return to baseline; not reduced in intensity by conscious awareness. </a:t>
            </a:r>
          </a:p>
          <a:p>
            <a:pPr lvl="1"/>
            <a:r>
              <a:rPr lang="en-US" dirty="0"/>
              <a:t>Affective </a:t>
            </a:r>
          </a:p>
          <a:p>
            <a:pPr lvl="1"/>
            <a:r>
              <a:rPr lang="en-US" dirty="0"/>
              <a:t>Somatic (e.g. physiological, motoric, medical) </a:t>
            </a:r>
          </a:p>
          <a:p>
            <a:pPr lvl="1"/>
            <a:r>
              <a:rPr lang="en-US" dirty="0"/>
              <a:t>Behavioral (e.g. re-enactment, cutting) </a:t>
            </a:r>
          </a:p>
          <a:p>
            <a:pPr lvl="1"/>
            <a:r>
              <a:rPr lang="en-US" dirty="0"/>
              <a:t>Cognitive (e.g. thinking that it is happening again, confusion, dissociation, </a:t>
            </a:r>
          </a:p>
          <a:p>
            <a:pPr marL="457200" lvl="1" indent="0">
              <a:buNone/>
            </a:pPr>
            <a:r>
              <a:rPr lang="en-US" dirty="0"/>
              <a:t>   depersonalization). </a:t>
            </a:r>
          </a:p>
          <a:p>
            <a:pPr lvl="1"/>
            <a:r>
              <a:rPr lang="en-US" dirty="0"/>
              <a:t>Relational (e.g. clinging, oppositional, distrustful, compliant). </a:t>
            </a:r>
          </a:p>
          <a:p>
            <a:pPr lvl="1"/>
            <a:r>
              <a:rPr lang="en-US" dirty="0"/>
              <a:t>Self-attribution (e.g.  self-hate, blame). </a:t>
            </a:r>
          </a:p>
          <a:p>
            <a:endParaRPr lang="en-US" dirty="0"/>
          </a:p>
        </p:txBody>
      </p:sp>
    </p:spTree>
    <p:extLst>
      <p:ext uri="{BB962C8B-B14F-4D97-AF65-F5344CB8AC3E}">
        <p14:creationId xmlns:p14="http://schemas.microsoft.com/office/powerpoint/2010/main" val="100426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6A06-F114-F64A-B656-7290BBD73CC0}"/>
              </a:ext>
            </a:extLst>
          </p:cNvPr>
          <p:cNvSpPr>
            <a:spLocks noGrp="1"/>
          </p:cNvSpPr>
          <p:nvPr>
            <p:ph type="title"/>
          </p:nvPr>
        </p:nvSpPr>
        <p:spPr/>
        <p:txBody>
          <a:bodyPr>
            <a:normAutofit/>
          </a:bodyPr>
          <a:lstStyle/>
          <a:p>
            <a:pPr algn="ctr"/>
            <a:r>
              <a:rPr lang="en-US" dirty="0"/>
              <a:t>THE “WAYS PARADIGM” (CHESTON, 2000)</a:t>
            </a:r>
          </a:p>
        </p:txBody>
      </p:sp>
      <p:sp>
        <p:nvSpPr>
          <p:cNvPr id="3" name="Content Placeholder 2">
            <a:extLst>
              <a:ext uri="{FF2B5EF4-FFF2-40B4-BE49-F238E27FC236}">
                <a16:creationId xmlns:a16="http://schemas.microsoft.com/office/drawing/2014/main" id="{E9EC72E0-23D4-5A4A-934C-606EF0C64C6F}"/>
              </a:ext>
            </a:extLst>
          </p:cNvPr>
          <p:cNvSpPr>
            <a:spLocks noGrp="1"/>
          </p:cNvSpPr>
          <p:nvPr>
            <p:ph idx="1"/>
          </p:nvPr>
        </p:nvSpPr>
        <p:spPr/>
        <p:txBody>
          <a:bodyPr/>
          <a:lstStyle/>
          <a:p>
            <a:endParaRPr lang="en-US" dirty="0"/>
          </a:p>
          <a:p>
            <a:pPr marL="457200" lvl="1" indent="0" algn="ctr">
              <a:buNone/>
            </a:pPr>
            <a:r>
              <a:rPr lang="en-US" sz="3600" dirty="0"/>
              <a:t>Way of Being</a:t>
            </a:r>
          </a:p>
          <a:p>
            <a:pPr marL="457200" lvl="1" indent="0" algn="ctr">
              <a:buNone/>
            </a:pPr>
            <a:r>
              <a:rPr lang="en-US" sz="3600" dirty="0"/>
              <a:t>Way of Understanding</a:t>
            </a:r>
          </a:p>
          <a:p>
            <a:pPr marL="457200" lvl="1" indent="0" algn="ctr">
              <a:buNone/>
            </a:pPr>
            <a:r>
              <a:rPr lang="en-US" sz="3600" dirty="0"/>
              <a:t>Way of Intervening</a:t>
            </a:r>
          </a:p>
          <a:p>
            <a:endParaRPr lang="en-US" dirty="0"/>
          </a:p>
        </p:txBody>
      </p:sp>
    </p:spTree>
    <p:extLst>
      <p:ext uri="{BB962C8B-B14F-4D97-AF65-F5344CB8AC3E}">
        <p14:creationId xmlns:p14="http://schemas.microsoft.com/office/powerpoint/2010/main" val="40387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A5A5-A68C-9A47-BA53-B230C91E830B}"/>
              </a:ext>
            </a:extLst>
          </p:cNvPr>
          <p:cNvSpPr>
            <a:spLocks noGrp="1"/>
          </p:cNvSpPr>
          <p:nvPr>
            <p:ph type="title"/>
          </p:nvPr>
        </p:nvSpPr>
        <p:spPr/>
        <p:txBody>
          <a:bodyPr/>
          <a:lstStyle/>
          <a:p>
            <a:r>
              <a:rPr lang="en-US" dirty="0"/>
              <a:t>Developmental Trauma Disorder (3)</a:t>
            </a:r>
          </a:p>
        </p:txBody>
      </p:sp>
      <p:sp>
        <p:nvSpPr>
          <p:cNvPr id="3" name="Content Placeholder 2">
            <a:extLst>
              <a:ext uri="{FF2B5EF4-FFF2-40B4-BE49-F238E27FC236}">
                <a16:creationId xmlns:a16="http://schemas.microsoft.com/office/drawing/2014/main" id="{BE6AC7C3-FD1E-E44D-B632-78CE71E04C20}"/>
              </a:ext>
            </a:extLst>
          </p:cNvPr>
          <p:cNvSpPr>
            <a:spLocks noGrp="1"/>
          </p:cNvSpPr>
          <p:nvPr>
            <p:ph idx="1"/>
          </p:nvPr>
        </p:nvSpPr>
        <p:spPr/>
        <p:txBody>
          <a:bodyPr>
            <a:normAutofit lnSpcReduction="10000"/>
          </a:bodyPr>
          <a:lstStyle/>
          <a:p>
            <a:pPr marL="0" indent="0">
              <a:buNone/>
            </a:pPr>
            <a:r>
              <a:rPr lang="en-US" b="1" dirty="0"/>
              <a:t>C. Persistently Altered Attributions and Expectancies </a:t>
            </a:r>
            <a:endParaRPr lang="en-US" dirty="0"/>
          </a:p>
          <a:p>
            <a:pPr marL="0" indent="0">
              <a:buNone/>
            </a:pPr>
            <a:r>
              <a:rPr lang="en-US" dirty="0"/>
              <a:t>• Negative self-attribution.</a:t>
            </a:r>
            <a:br>
              <a:rPr lang="en-US" dirty="0"/>
            </a:br>
            <a:r>
              <a:rPr lang="en-US" dirty="0"/>
              <a:t>• Distrust of protective caretaker.</a:t>
            </a:r>
            <a:br>
              <a:rPr lang="en-US" dirty="0"/>
            </a:br>
            <a:r>
              <a:rPr lang="en-US" dirty="0"/>
              <a:t>• Loss of expectancy of protection by others. </a:t>
            </a:r>
          </a:p>
          <a:p>
            <a:pPr marL="0" indent="0">
              <a:buNone/>
            </a:pPr>
            <a:r>
              <a:rPr lang="en-US" dirty="0"/>
              <a:t>• Loss of trust in social agencies to protect.</a:t>
            </a:r>
            <a:br>
              <a:rPr lang="en-US" dirty="0"/>
            </a:br>
            <a:r>
              <a:rPr lang="en-US" dirty="0"/>
              <a:t>• Lack of recourse to social justice/retribution. </a:t>
            </a:r>
          </a:p>
          <a:p>
            <a:pPr marL="0" indent="0">
              <a:buNone/>
            </a:pPr>
            <a:r>
              <a:rPr lang="en-US" dirty="0"/>
              <a:t>• Inevitability of future victimization. </a:t>
            </a:r>
          </a:p>
          <a:p>
            <a:endParaRPr lang="en-US" dirty="0"/>
          </a:p>
        </p:txBody>
      </p:sp>
    </p:spTree>
    <p:extLst>
      <p:ext uri="{BB962C8B-B14F-4D97-AF65-F5344CB8AC3E}">
        <p14:creationId xmlns:p14="http://schemas.microsoft.com/office/powerpoint/2010/main" val="3906846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1AF3-E654-CA41-9D4E-7898E1947EBD}"/>
              </a:ext>
            </a:extLst>
          </p:cNvPr>
          <p:cNvSpPr>
            <a:spLocks noGrp="1"/>
          </p:cNvSpPr>
          <p:nvPr>
            <p:ph type="title"/>
          </p:nvPr>
        </p:nvSpPr>
        <p:spPr/>
        <p:txBody>
          <a:bodyPr/>
          <a:lstStyle/>
          <a:p>
            <a:r>
              <a:rPr lang="en-US" dirty="0"/>
              <a:t>Developmental Trauma Disorder (4)</a:t>
            </a:r>
          </a:p>
        </p:txBody>
      </p:sp>
      <p:sp>
        <p:nvSpPr>
          <p:cNvPr id="3" name="Content Placeholder 2">
            <a:extLst>
              <a:ext uri="{FF2B5EF4-FFF2-40B4-BE49-F238E27FC236}">
                <a16:creationId xmlns:a16="http://schemas.microsoft.com/office/drawing/2014/main" id="{E1A74036-F8DB-0742-A5DF-4424D63BFD06}"/>
              </a:ext>
            </a:extLst>
          </p:cNvPr>
          <p:cNvSpPr>
            <a:spLocks noGrp="1"/>
          </p:cNvSpPr>
          <p:nvPr>
            <p:ph idx="1"/>
          </p:nvPr>
        </p:nvSpPr>
        <p:spPr/>
        <p:txBody>
          <a:bodyPr/>
          <a:lstStyle/>
          <a:p>
            <a:pPr marL="0" indent="0">
              <a:buNone/>
            </a:pPr>
            <a:r>
              <a:rPr lang="en-US" b="1" dirty="0"/>
              <a:t>D. Functional Impairment </a:t>
            </a:r>
            <a:endParaRPr lang="en-US" dirty="0"/>
          </a:p>
          <a:p>
            <a:pPr marL="0" indent="0">
              <a:buNone/>
            </a:pPr>
            <a:r>
              <a:rPr lang="en-US" dirty="0"/>
              <a:t>• Educational </a:t>
            </a:r>
          </a:p>
          <a:p>
            <a:pPr marL="0" indent="0">
              <a:buNone/>
            </a:pPr>
            <a:r>
              <a:rPr lang="en-US" dirty="0"/>
              <a:t>• Familial</a:t>
            </a:r>
            <a:br>
              <a:rPr lang="en-US" dirty="0"/>
            </a:br>
            <a:r>
              <a:rPr lang="en-US" dirty="0"/>
              <a:t>• Peer</a:t>
            </a:r>
            <a:br>
              <a:rPr lang="en-US" dirty="0"/>
            </a:br>
            <a:r>
              <a:rPr lang="en-US" dirty="0"/>
              <a:t>• Legal </a:t>
            </a:r>
          </a:p>
          <a:p>
            <a:pPr marL="0" indent="0">
              <a:buNone/>
            </a:pPr>
            <a:r>
              <a:rPr lang="en-US" dirty="0"/>
              <a:t>• Vocational</a:t>
            </a:r>
          </a:p>
          <a:p>
            <a:endParaRPr lang="en-US" dirty="0"/>
          </a:p>
        </p:txBody>
      </p:sp>
    </p:spTree>
    <p:extLst>
      <p:ext uri="{BB962C8B-B14F-4D97-AF65-F5344CB8AC3E}">
        <p14:creationId xmlns:p14="http://schemas.microsoft.com/office/powerpoint/2010/main" val="113845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BD7-1D46-954B-A411-1571F504336E}"/>
              </a:ext>
            </a:extLst>
          </p:cNvPr>
          <p:cNvSpPr>
            <a:spLocks noGrp="1"/>
          </p:cNvSpPr>
          <p:nvPr>
            <p:ph type="title"/>
          </p:nvPr>
        </p:nvSpPr>
        <p:spPr/>
        <p:txBody>
          <a:bodyPr/>
          <a:lstStyle/>
          <a:p>
            <a:r>
              <a:rPr lang="en-US" dirty="0"/>
              <a:t>Attachment</a:t>
            </a:r>
          </a:p>
        </p:txBody>
      </p:sp>
      <p:sp>
        <p:nvSpPr>
          <p:cNvPr id="3" name="Content Placeholder 2">
            <a:extLst>
              <a:ext uri="{FF2B5EF4-FFF2-40B4-BE49-F238E27FC236}">
                <a16:creationId xmlns:a16="http://schemas.microsoft.com/office/drawing/2014/main" id="{646FDB4E-0342-844B-9AB6-725AF925910F}"/>
              </a:ext>
            </a:extLst>
          </p:cNvPr>
          <p:cNvSpPr>
            <a:spLocks noGrp="1"/>
          </p:cNvSpPr>
          <p:nvPr>
            <p:ph idx="1"/>
          </p:nvPr>
        </p:nvSpPr>
        <p:spPr/>
        <p:txBody>
          <a:bodyPr/>
          <a:lstStyle/>
          <a:p>
            <a:r>
              <a:rPr lang="en-US" dirty="0"/>
              <a:t>Capacity vs. Will</a:t>
            </a:r>
          </a:p>
          <a:p>
            <a:r>
              <a:rPr lang="en-US" dirty="0"/>
              <a:t>I am…</a:t>
            </a:r>
          </a:p>
          <a:p>
            <a:r>
              <a:rPr lang="en-US" dirty="0"/>
              <a:t>Other people are…</a:t>
            </a:r>
          </a:p>
          <a:p>
            <a:r>
              <a:rPr lang="en-US" dirty="0"/>
              <a:t>God is…</a:t>
            </a:r>
          </a:p>
          <a:p>
            <a:r>
              <a:rPr lang="en-US" dirty="0"/>
              <a:t>The World is…</a:t>
            </a:r>
          </a:p>
          <a:p>
            <a:r>
              <a:rPr lang="en-US" dirty="0"/>
              <a:t>Therefore I will…</a:t>
            </a:r>
          </a:p>
        </p:txBody>
      </p:sp>
    </p:spTree>
    <p:extLst>
      <p:ext uri="{BB962C8B-B14F-4D97-AF65-F5344CB8AC3E}">
        <p14:creationId xmlns:p14="http://schemas.microsoft.com/office/powerpoint/2010/main" val="1326300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D05F-8557-BE40-881F-27D65DB20A19}"/>
              </a:ext>
            </a:extLst>
          </p:cNvPr>
          <p:cNvSpPr>
            <a:spLocks noGrp="1"/>
          </p:cNvSpPr>
          <p:nvPr>
            <p:ph type="title"/>
          </p:nvPr>
        </p:nvSpPr>
        <p:spPr/>
        <p:txBody>
          <a:bodyPr/>
          <a:lstStyle/>
          <a:p>
            <a:r>
              <a:rPr lang="en-US" dirty="0"/>
              <a:t>Biology</a:t>
            </a:r>
          </a:p>
        </p:txBody>
      </p:sp>
      <p:sp>
        <p:nvSpPr>
          <p:cNvPr id="3" name="Content Placeholder 2">
            <a:extLst>
              <a:ext uri="{FF2B5EF4-FFF2-40B4-BE49-F238E27FC236}">
                <a16:creationId xmlns:a16="http://schemas.microsoft.com/office/drawing/2014/main" id="{77088FEA-F904-974C-966A-68B84655785D}"/>
              </a:ext>
            </a:extLst>
          </p:cNvPr>
          <p:cNvSpPr>
            <a:spLocks noGrp="1"/>
          </p:cNvSpPr>
          <p:nvPr>
            <p:ph idx="1"/>
          </p:nvPr>
        </p:nvSpPr>
        <p:spPr>
          <a:xfrm>
            <a:off x="1451579" y="2015732"/>
            <a:ext cx="9603275" cy="3855679"/>
          </a:xfrm>
        </p:spPr>
        <p:txBody>
          <a:bodyPr/>
          <a:lstStyle/>
          <a:p>
            <a:r>
              <a:rPr lang="en-US" dirty="0"/>
              <a:t>Stress tolerance </a:t>
            </a:r>
          </a:p>
          <a:p>
            <a:r>
              <a:rPr lang="en-US" dirty="0"/>
              <a:t>Sensitization </a:t>
            </a:r>
          </a:p>
          <a:p>
            <a:pPr lvl="1"/>
            <a:r>
              <a:rPr lang="en-US" dirty="0">
                <a:hlinkClick r:id="rId3"/>
              </a:rPr>
              <a:t>Bruce Perry, MD</a:t>
            </a:r>
            <a:endParaRPr lang="en-US" dirty="0"/>
          </a:p>
          <a:p>
            <a:r>
              <a:rPr lang="en-US" dirty="0"/>
              <a:t>Cognitive functions such as language development and abstract reasoning</a:t>
            </a:r>
          </a:p>
          <a:p>
            <a:r>
              <a:rPr lang="en-US" dirty="0"/>
              <a:t>Executive functioning skills</a:t>
            </a:r>
          </a:p>
          <a:p>
            <a:r>
              <a:rPr lang="en-US" dirty="0"/>
              <a:t>Increased risk of sensory-motor dysfunction</a:t>
            </a:r>
          </a:p>
          <a:p>
            <a:r>
              <a:rPr lang="en-US" dirty="0"/>
              <a:t>Increased risk of illness</a:t>
            </a:r>
          </a:p>
        </p:txBody>
      </p:sp>
    </p:spTree>
    <p:extLst>
      <p:ext uri="{BB962C8B-B14F-4D97-AF65-F5344CB8AC3E}">
        <p14:creationId xmlns:p14="http://schemas.microsoft.com/office/powerpoint/2010/main" val="3523250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B1FF-E20B-1C4D-8D44-8696AA66A4D1}"/>
              </a:ext>
            </a:extLst>
          </p:cNvPr>
          <p:cNvSpPr>
            <a:spLocks noGrp="1"/>
          </p:cNvSpPr>
          <p:nvPr>
            <p:ph type="title"/>
          </p:nvPr>
        </p:nvSpPr>
        <p:spPr/>
        <p:txBody>
          <a:bodyPr/>
          <a:lstStyle/>
          <a:p>
            <a:pPr algn="ctr"/>
            <a:r>
              <a:rPr lang="en-US" dirty="0"/>
              <a:t>Impact of Stress Diagram</a:t>
            </a:r>
          </a:p>
        </p:txBody>
      </p:sp>
      <p:graphicFrame>
        <p:nvGraphicFramePr>
          <p:cNvPr id="4" name="Content Placeholder 29">
            <a:extLst>
              <a:ext uri="{FF2B5EF4-FFF2-40B4-BE49-F238E27FC236}">
                <a16:creationId xmlns:a16="http://schemas.microsoft.com/office/drawing/2014/main" id="{820B1C83-1573-1549-B3C4-CFFD020B99BD}"/>
              </a:ext>
            </a:extLst>
          </p:cNvPr>
          <p:cNvGraphicFramePr>
            <a:graphicFrameLocks noGrp="1"/>
          </p:cNvGraphicFramePr>
          <p:nvPr>
            <p:ph idx="1"/>
            <p:extLst>
              <p:ext uri="{D42A27DB-BD31-4B8C-83A1-F6EECF244321}">
                <p14:modId xmlns:p14="http://schemas.microsoft.com/office/powerpoint/2010/main" val="3359364845"/>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54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92B1-0F99-B447-B78B-B668543548CD}"/>
              </a:ext>
            </a:extLst>
          </p:cNvPr>
          <p:cNvSpPr>
            <a:spLocks noGrp="1"/>
          </p:cNvSpPr>
          <p:nvPr>
            <p:ph type="title"/>
          </p:nvPr>
        </p:nvSpPr>
        <p:spPr/>
        <p:txBody>
          <a:bodyPr/>
          <a:lstStyle/>
          <a:p>
            <a:r>
              <a:rPr lang="en-US" dirty="0"/>
              <a:t>Affect</a:t>
            </a:r>
          </a:p>
        </p:txBody>
      </p:sp>
      <p:sp>
        <p:nvSpPr>
          <p:cNvPr id="3" name="Content Placeholder 2">
            <a:extLst>
              <a:ext uri="{FF2B5EF4-FFF2-40B4-BE49-F238E27FC236}">
                <a16:creationId xmlns:a16="http://schemas.microsoft.com/office/drawing/2014/main" id="{9ED5F4D2-666D-1441-AAEF-D78450C1EE70}"/>
              </a:ext>
            </a:extLst>
          </p:cNvPr>
          <p:cNvSpPr>
            <a:spLocks noGrp="1"/>
          </p:cNvSpPr>
          <p:nvPr>
            <p:ph idx="1"/>
          </p:nvPr>
        </p:nvSpPr>
        <p:spPr/>
        <p:txBody>
          <a:bodyPr/>
          <a:lstStyle/>
          <a:p>
            <a:r>
              <a:rPr lang="en-US" dirty="0"/>
              <a:t>Inhibits child’s ability to self-soothe, tolerate stress or change</a:t>
            </a:r>
          </a:p>
          <a:p>
            <a:r>
              <a:rPr lang="en-US" dirty="0"/>
              <a:t>Difficulties identifying feelings and internal states</a:t>
            </a:r>
          </a:p>
          <a:p>
            <a:pPr marL="0" indent="0">
              <a:buNone/>
            </a:pPr>
            <a:endParaRPr lang="en-US" dirty="0"/>
          </a:p>
        </p:txBody>
      </p:sp>
      <p:pic>
        <p:nvPicPr>
          <p:cNvPr id="5" name="Picture 4">
            <a:extLst>
              <a:ext uri="{FF2B5EF4-FFF2-40B4-BE49-F238E27FC236}">
                <a16:creationId xmlns:a16="http://schemas.microsoft.com/office/drawing/2014/main" id="{0ED8A5C7-8597-3844-A853-D2805629288D}"/>
              </a:ext>
            </a:extLst>
          </p:cNvPr>
          <p:cNvPicPr>
            <a:picLocks noChangeAspect="1"/>
          </p:cNvPicPr>
          <p:nvPr/>
        </p:nvPicPr>
        <p:blipFill>
          <a:blip r:embed="rId2">
            <a:extLst>
              <a:ext uri="{BEBA8EAE-BF5A-486C-A8C5-ECC9F3942E4B}">
                <a14:imgProps xmlns:a14="http://schemas.microsoft.com/office/drawing/2010/main">
                  <a14:imgLayer>
                    <a14:imgEffect>
                      <a14:saturation sat="33000"/>
                    </a14:imgEffect>
                  </a14:imgLayer>
                </a14:imgProps>
              </a:ext>
            </a:extLst>
          </a:blip>
          <a:stretch>
            <a:fillRect/>
          </a:stretch>
        </p:blipFill>
        <p:spPr>
          <a:xfrm>
            <a:off x="2759242" y="3152942"/>
            <a:ext cx="7539790" cy="3022600"/>
          </a:xfrm>
          <a:prstGeom prst="rect">
            <a:avLst/>
          </a:prstGeom>
        </p:spPr>
      </p:pic>
    </p:spTree>
    <p:extLst>
      <p:ext uri="{BB962C8B-B14F-4D97-AF65-F5344CB8AC3E}">
        <p14:creationId xmlns:p14="http://schemas.microsoft.com/office/powerpoint/2010/main" val="3804391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8C1E-7B96-6243-8B70-E202554D2C6E}"/>
              </a:ext>
            </a:extLst>
          </p:cNvPr>
          <p:cNvSpPr>
            <a:spLocks noGrp="1"/>
          </p:cNvSpPr>
          <p:nvPr>
            <p:ph type="title"/>
          </p:nvPr>
        </p:nvSpPr>
        <p:spPr/>
        <p:txBody>
          <a:bodyPr/>
          <a:lstStyle/>
          <a:p>
            <a:r>
              <a:rPr lang="en-US" dirty="0"/>
              <a:t>Dissociation</a:t>
            </a:r>
          </a:p>
        </p:txBody>
      </p:sp>
      <p:sp>
        <p:nvSpPr>
          <p:cNvPr id="3" name="Content Placeholder 2">
            <a:extLst>
              <a:ext uri="{FF2B5EF4-FFF2-40B4-BE49-F238E27FC236}">
                <a16:creationId xmlns:a16="http://schemas.microsoft.com/office/drawing/2014/main" id="{E12086E7-F139-2049-AFD3-C2F9E4D59814}"/>
              </a:ext>
            </a:extLst>
          </p:cNvPr>
          <p:cNvSpPr>
            <a:spLocks noGrp="1"/>
          </p:cNvSpPr>
          <p:nvPr>
            <p:ph idx="1"/>
          </p:nvPr>
        </p:nvSpPr>
        <p:spPr/>
        <p:txBody>
          <a:bodyPr/>
          <a:lstStyle/>
          <a:p>
            <a:r>
              <a:rPr lang="en-US" dirty="0"/>
              <a:t>Adaptation</a:t>
            </a:r>
          </a:p>
          <a:p>
            <a:r>
              <a:rPr lang="en-US" dirty="0">
                <a:hlinkClick r:id="rId2"/>
              </a:rPr>
              <a:t>Bruce Perry MD, Ph.D. -- Dissociation and developmental trauma</a:t>
            </a:r>
            <a:endParaRPr lang="en-US" dirty="0"/>
          </a:p>
        </p:txBody>
      </p:sp>
    </p:spTree>
    <p:extLst>
      <p:ext uri="{BB962C8B-B14F-4D97-AF65-F5344CB8AC3E}">
        <p14:creationId xmlns:p14="http://schemas.microsoft.com/office/powerpoint/2010/main" val="2055157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171B-4904-6A4A-8DEC-DA21D5D681CE}"/>
              </a:ext>
            </a:extLst>
          </p:cNvPr>
          <p:cNvSpPr>
            <a:spLocks noGrp="1"/>
          </p:cNvSpPr>
          <p:nvPr>
            <p:ph type="title"/>
          </p:nvPr>
        </p:nvSpPr>
        <p:spPr/>
        <p:txBody>
          <a:bodyPr/>
          <a:lstStyle/>
          <a:p>
            <a:r>
              <a:rPr lang="en-US" dirty="0"/>
              <a:t>Behavioral Control</a:t>
            </a:r>
          </a:p>
        </p:txBody>
      </p:sp>
      <p:sp>
        <p:nvSpPr>
          <p:cNvPr id="3" name="Content Placeholder 2">
            <a:extLst>
              <a:ext uri="{FF2B5EF4-FFF2-40B4-BE49-F238E27FC236}">
                <a16:creationId xmlns:a16="http://schemas.microsoft.com/office/drawing/2014/main" id="{48C9EB53-0384-1046-B59D-1F98894F9008}"/>
              </a:ext>
            </a:extLst>
          </p:cNvPr>
          <p:cNvSpPr>
            <a:spLocks noGrp="1"/>
          </p:cNvSpPr>
          <p:nvPr>
            <p:ph idx="1"/>
          </p:nvPr>
        </p:nvSpPr>
        <p:spPr/>
        <p:txBody>
          <a:bodyPr>
            <a:normAutofit/>
          </a:bodyPr>
          <a:lstStyle/>
          <a:p>
            <a:r>
              <a:rPr lang="en-US" sz="2800" dirty="0"/>
              <a:t>The disruption in the brain and nervous system lead to:</a:t>
            </a:r>
          </a:p>
          <a:p>
            <a:pPr lvl="1"/>
            <a:r>
              <a:rPr lang="en-US" sz="2800" dirty="0"/>
              <a:t>Inhibited impulse control</a:t>
            </a:r>
          </a:p>
          <a:p>
            <a:pPr lvl="1"/>
            <a:r>
              <a:rPr lang="en-US" sz="2800" dirty="0"/>
              <a:t>Aggression</a:t>
            </a:r>
          </a:p>
          <a:p>
            <a:pPr lvl="1"/>
            <a:r>
              <a:rPr lang="en-US" sz="2800" dirty="0"/>
              <a:t>Dysfunctional self-soothing patterns</a:t>
            </a:r>
          </a:p>
          <a:p>
            <a:pPr lvl="1"/>
            <a:r>
              <a:rPr lang="en-US" sz="2800" dirty="0"/>
              <a:t>Disrupted sleep</a:t>
            </a:r>
          </a:p>
        </p:txBody>
      </p:sp>
    </p:spTree>
    <p:extLst>
      <p:ext uri="{BB962C8B-B14F-4D97-AF65-F5344CB8AC3E}">
        <p14:creationId xmlns:p14="http://schemas.microsoft.com/office/powerpoint/2010/main" val="298477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99CE-F99B-6542-8CB1-BBCF0478FE1E}"/>
              </a:ext>
            </a:extLst>
          </p:cNvPr>
          <p:cNvSpPr>
            <a:spLocks noGrp="1"/>
          </p:cNvSpPr>
          <p:nvPr>
            <p:ph type="title"/>
          </p:nvPr>
        </p:nvSpPr>
        <p:spPr/>
        <p:txBody>
          <a:bodyPr/>
          <a:lstStyle/>
          <a:p>
            <a:r>
              <a:rPr lang="en-US" dirty="0"/>
              <a:t>NERVOUS SYSTEM: Co-regulation</a:t>
            </a:r>
          </a:p>
        </p:txBody>
      </p:sp>
      <p:sp>
        <p:nvSpPr>
          <p:cNvPr id="3" name="Content Placeholder 2">
            <a:extLst>
              <a:ext uri="{FF2B5EF4-FFF2-40B4-BE49-F238E27FC236}">
                <a16:creationId xmlns:a16="http://schemas.microsoft.com/office/drawing/2014/main" id="{5AEE4923-2040-BD48-AC6F-854197C98C17}"/>
              </a:ext>
            </a:extLst>
          </p:cNvPr>
          <p:cNvSpPr>
            <a:spLocks noGrp="1"/>
          </p:cNvSpPr>
          <p:nvPr>
            <p:ph idx="1"/>
          </p:nvPr>
        </p:nvSpPr>
        <p:spPr/>
        <p:txBody>
          <a:bodyPr>
            <a:normAutofit fontScale="92500" lnSpcReduction="20000"/>
          </a:bodyPr>
          <a:lstStyle/>
          <a:p>
            <a:r>
              <a:rPr lang="en-US" dirty="0"/>
              <a:t>Is it safe to connect?</a:t>
            </a:r>
          </a:p>
          <a:p>
            <a:r>
              <a:rPr lang="en-US" dirty="0"/>
              <a:t>The autonomic nervous system SENDS and SEARCHES FOR cues of safety or danger.</a:t>
            </a:r>
          </a:p>
          <a:p>
            <a:r>
              <a:rPr lang="en-US" dirty="0"/>
              <a:t>Two drives: SURVIVAL OR CONNECTION</a:t>
            </a:r>
          </a:p>
          <a:p>
            <a:r>
              <a:rPr lang="en-US" dirty="0"/>
              <a:t>The autonomic nervous system is both shaped and regulated through interactions with others.</a:t>
            </a:r>
          </a:p>
          <a:p>
            <a:r>
              <a:rPr lang="en-US" dirty="0"/>
              <a:t>The cues are sent from one system to another either </a:t>
            </a:r>
          </a:p>
          <a:p>
            <a:pPr lvl="1"/>
            <a:r>
              <a:rPr lang="en-US" dirty="0"/>
              <a:t>CO-REGULATE AND INVITE NEW POSSIBILITIES  OR</a:t>
            </a:r>
          </a:p>
          <a:p>
            <a:pPr lvl="1"/>
            <a:r>
              <a:rPr lang="en-US" dirty="0"/>
              <a:t>INCREASE REACTIVITY AND REINFORCE HABITUAL SURVIVAL PATTERNS.  </a:t>
            </a:r>
          </a:p>
        </p:txBody>
      </p:sp>
    </p:spTree>
    <p:extLst>
      <p:ext uri="{BB962C8B-B14F-4D97-AF65-F5344CB8AC3E}">
        <p14:creationId xmlns:p14="http://schemas.microsoft.com/office/powerpoint/2010/main" val="2724267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9CA9-4C9E-3242-8A61-1A3388DAE649}"/>
              </a:ext>
            </a:extLst>
          </p:cNvPr>
          <p:cNvSpPr>
            <a:spLocks noGrp="1"/>
          </p:cNvSpPr>
          <p:nvPr>
            <p:ph type="title"/>
          </p:nvPr>
        </p:nvSpPr>
        <p:spPr/>
        <p:txBody>
          <a:bodyPr/>
          <a:lstStyle/>
          <a:p>
            <a:r>
              <a:rPr lang="en-US" dirty="0"/>
              <a:t>The Nervous System: NEUROCEPTION</a:t>
            </a:r>
          </a:p>
        </p:txBody>
      </p:sp>
      <p:pic>
        <p:nvPicPr>
          <p:cNvPr id="4" name="Content Placeholder 14">
            <a:extLst>
              <a:ext uri="{FF2B5EF4-FFF2-40B4-BE49-F238E27FC236}">
                <a16:creationId xmlns:a16="http://schemas.microsoft.com/office/drawing/2014/main" id="{D6D71546-179B-7D4F-8F6A-BB0EED143818}"/>
              </a:ext>
            </a:extLst>
          </p:cNvPr>
          <p:cNvPicPr>
            <a:picLocks noGrp="1" noChangeAspect="1"/>
          </p:cNvPicPr>
          <p:nvPr>
            <p:ph sz="half" idx="1"/>
          </p:nvPr>
        </p:nvPicPr>
        <p:blipFill>
          <a:blip r:embed="rId3"/>
          <a:stretch>
            <a:fillRect/>
          </a:stretch>
        </p:blipFill>
        <p:spPr>
          <a:xfrm>
            <a:off x="6645443" y="2316681"/>
            <a:ext cx="4645025" cy="2612826"/>
          </a:xfrm>
        </p:spPr>
      </p:pic>
      <p:sp>
        <p:nvSpPr>
          <p:cNvPr id="5" name="Content Placeholder 4">
            <a:extLst>
              <a:ext uri="{FF2B5EF4-FFF2-40B4-BE49-F238E27FC236}">
                <a16:creationId xmlns:a16="http://schemas.microsoft.com/office/drawing/2014/main" id="{62A7CE52-FBBC-9044-A602-A0C5E6252B12}"/>
              </a:ext>
            </a:extLst>
          </p:cNvPr>
          <p:cNvSpPr>
            <a:spLocks noGrp="1"/>
          </p:cNvSpPr>
          <p:nvPr>
            <p:ph sz="half" idx="2"/>
          </p:nvPr>
        </p:nvSpPr>
        <p:spPr>
          <a:xfrm>
            <a:off x="1074821" y="2181726"/>
            <a:ext cx="5261811" cy="3277136"/>
          </a:xfrm>
        </p:spPr>
        <p:txBody>
          <a:bodyPr>
            <a:normAutofit fontScale="92500" lnSpcReduction="20000"/>
          </a:bodyPr>
          <a:lstStyle/>
          <a:p>
            <a:r>
              <a:rPr lang="en-US" dirty="0"/>
              <a:t>Detection without awareness</a:t>
            </a:r>
          </a:p>
          <a:p>
            <a:r>
              <a:rPr lang="en-US" dirty="0"/>
              <a:t>The way which we take information in without involving our thinking brain. </a:t>
            </a:r>
          </a:p>
          <a:p>
            <a:r>
              <a:rPr lang="en-US" dirty="0" err="1"/>
              <a:t>Neuroception</a:t>
            </a:r>
            <a:r>
              <a:rPr lang="en-US" dirty="0"/>
              <a:t> responds to cues of safety and danger inside the body,  outside in the environment, and between people.</a:t>
            </a:r>
          </a:p>
          <a:p>
            <a:r>
              <a:rPr lang="en-US" dirty="0"/>
              <a:t>IN THIS MOMENT AM I SAFE OR IN DANGER?</a:t>
            </a:r>
          </a:p>
        </p:txBody>
      </p:sp>
    </p:spTree>
    <p:extLst>
      <p:ext uri="{BB962C8B-B14F-4D97-AF65-F5344CB8AC3E}">
        <p14:creationId xmlns:p14="http://schemas.microsoft.com/office/powerpoint/2010/main" val="34916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A9B6-B2C8-1B4C-B96D-1FF71B928CE7}"/>
              </a:ext>
            </a:extLst>
          </p:cNvPr>
          <p:cNvSpPr>
            <a:spLocks noGrp="1"/>
          </p:cNvSpPr>
          <p:nvPr>
            <p:ph type="title"/>
          </p:nvPr>
        </p:nvSpPr>
        <p:spPr/>
        <p:txBody>
          <a:bodyPr/>
          <a:lstStyle/>
          <a:p>
            <a:r>
              <a:rPr lang="en-US" dirty="0"/>
              <a:t>Trauma defined</a:t>
            </a:r>
          </a:p>
        </p:txBody>
      </p:sp>
      <p:sp>
        <p:nvSpPr>
          <p:cNvPr id="3" name="Content Placeholder 2">
            <a:extLst>
              <a:ext uri="{FF2B5EF4-FFF2-40B4-BE49-F238E27FC236}">
                <a16:creationId xmlns:a16="http://schemas.microsoft.com/office/drawing/2014/main" id="{61D7AB17-7F6D-CA4E-B088-9DA679A33CA6}"/>
              </a:ext>
            </a:extLst>
          </p:cNvPr>
          <p:cNvSpPr>
            <a:spLocks noGrp="1"/>
          </p:cNvSpPr>
          <p:nvPr>
            <p:ph idx="1"/>
          </p:nvPr>
        </p:nvSpPr>
        <p:spPr/>
        <p:txBody>
          <a:bodyPr/>
          <a:lstStyle/>
          <a:p>
            <a:pPr fontAlgn="base"/>
            <a:r>
              <a:rPr lang="en-US" dirty="0"/>
              <a:t>Trauma is the response to a deeply distressing or disturbing event that overwhelms an individual’s ability to cope, causes feelings of helplessness, diminishes their sense of self and their ability to feel a full range of emotions and experiences.</a:t>
            </a:r>
          </a:p>
          <a:p>
            <a:endParaRPr lang="en-US" dirty="0"/>
          </a:p>
        </p:txBody>
      </p:sp>
    </p:spTree>
    <p:extLst>
      <p:ext uri="{BB962C8B-B14F-4D97-AF65-F5344CB8AC3E}">
        <p14:creationId xmlns:p14="http://schemas.microsoft.com/office/powerpoint/2010/main" val="3542262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1A6620-1CA6-DC47-B523-31947B0707BD}"/>
              </a:ext>
            </a:extLst>
          </p:cNvPr>
          <p:cNvSpPr>
            <a:spLocks noGrp="1"/>
          </p:cNvSpPr>
          <p:nvPr>
            <p:ph type="title"/>
          </p:nvPr>
        </p:nvSpPr>
        <p:spPr/>
        <p:txBody>
          <a:bodyPr/>
          <a:lstStyle/>
          <a:p>
            <a:r>
              <a:rPr lang="en-US" dirty="0" err="1"/>
              <a:t>Neuroception</a:t>
            </a:r>
            <a:r>
              <a:rPr lang="en-US" dirty="0"/>
              <a:t> (Deb Dana)</a:t>
            </a:r>
          </a:p>
        </p:txBody>
      </p:sp>
      <p:sp>
        <p:nvSpPr>
          <p:cNvPr id="6" name="Content Placeholder 5">
            <a:extLst>
              <a:ext uri="{FF2B5EF4-FFF2-40B4-BE49-F238E27FC236}">
                <a16:creationId xmlns:a16="http://schemas.microsoft.com/office/drawing/2014/main" id="{4EABF6C3-FA59-7B44-86CD-F305C79B13D5}"/>
              </a:ext>
            </a:extLst>
          </p:cNvPr>
          <p:cNvSpPr>
            <a:spLocks noGrp="1"/>
          </p:cNvSpPr>
          <p:nvPr>
            <p:ph sz="half" idx="1"/>
          </p:nvPr>
        </p:nvSpPr>
        <p:spPr>
          <a:xfrm>
            <a:off x="966068" y="2139215"/>
            <a:ext cx="4645152" cy="3448595"/>
          </a:xfrm>
        </p:spPr>
        <p:txBody>
          <a:bodyPr/>
          <a:lstStyle/>
          <a:p>
            <a:r>
              <a:rPr lang="en-US" dirty="0"/>
              <a:t>NEUROCEPTIVE MATCH</a:t>
            </a:r>
          </a:p>
          <a:p>
            <a:pPr lvl="1"/>
            <a:r>
              <a:rPr lang="en-US" dirty="0"/>
              <a:t>The autonomic nervous system moves into a state  that brings energy needed to manage he situation effectively</a:t>
            </a:r>
          </a:p>
        </p:txBody>
      </p:sp>
      <p:sp>
        <p:nvSpPr>
          <p:cNvPr id="7" name="Content Placeholder 6">
            <a:extLst>
              <a:ext uri="{FF2B5EF4-FFF2-40B4-BE49-F238E27FC236}">
                <a16:creationId xmlns:a16="http://schemas.microsoft.com/office/drawing/2014/main" id="{720475FC-56F0-FB44-A3E5-EE4A8A2DABC0}"/>
              </a:ext>
            </a:extLst>
          </p:cNvPr>
          <p:cNvSpPr>
            <a:spLocks noGrp="1"/>
          </p:cNvSpPr>
          <p:nvPr>
            <p:ph sz="half" idx="2"/>
          </p:nvPr>
        </p:nvSpPr>
        <p:spPr/>
        <p:txBody>
          <a:bodyPr/>
          <a:lstStyle/>
          <a:p>
            <a:r>
              <a:rPr lang="en-US" dirty="0"/>
              <a:t>NEUROCEPTIVE MISMATCH</a:t>
            </a:r>
          </a:p>
          <a:p>
            <a:pPr lvl="1"/>
            <a:r>
              <a:rPr lang="en-US" dirty="0"/>
              <a:t>Inability to calm defense system in safe environments lead to a habitual </a:t>
            </a:r>
            <a:r>
              <a:rPr lang="en-US" dirty="0" err="1"/>
              <a:t>hypervigiliant</a:t>
            </a:r>
            <a:r>
              <a:rPr lang="en-US" dirty="0"/>
              <a:t> alarm state.</a:t>
            </a:r>
          </a:p>
          <a:p>
            <a:pPr lvl="1"/>
            <a:r>
              <a:rPr lang="en-US" dirty="0"/>
              <a:t>Inability to activate defense system in a risk environment leads to an inadequate response—either dulled and unaware or high risk taking </a:t>
            </a:r>
          </a:p>
          <a:p>
            <a:pPr lvl="1"/>
            <a:endParaRPr lang="en-US" dirty="0"/>
          </a:p>
        </p:txBody>
      </p:sp>
    </p:spTree>
    <p:extLst>
      <p:ext uri="{BB962C8B-B14F-4D97-AF65-F5344CB8AC3E}">
        <p14:creationId xmlns:p14="http://schemas.microsoft.com/office/powerpoint/2010/main" val="4170285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1706-F0D4-0841-B662-4D7E3E5E6B94}"/>
              </a:ext>
            </a:extLst>
          </p:cNvPr>
          <p:cNvSpPr>
            <a:spLocks noGrp="1"/>
          </p:cNvSpPr>
          <p:nvPr>
            <p:ph type="title"/>
          </p:nvPr>
        </p:nvSpPr>
        <p:spPr/>
        <p:txBody>
          <a:bodyPr/>
          <a:lstStyle/>
          <a:p>
            <a:r>
              <a:rPr lang="en-US" dirty="0"/>
              <a:t>The Nervous System</a:t>
            </a:r>
          </a:p>
        </p:txBody>
      </p:sp>
      <p:pic>
        <p:nvPicPr>
          <p:cNvPr id="4" name="Content Placeholder 3">
            <a:extLst>
              <a:ext uri="{FF2B5EF4-FFF2-40B4-BE49-F238E27FC236}">
                <a16:creationId xmlns:a16="http://schemas.microsoft.com/office/drawing/2014/main" id="{62EB82A2-95AB-4442-BF0D-31BFBA12C229}"/>
              </a:ext>
            </a:extLst>
          </p:cNvPr>
          <p:cNvPicPr>
            <a:picLocks noGrp="1" noChangeAspect="1"/>
          </p:cNvPicPr>
          <p:nvPr>
            <p:ph idx="1"/>
          </p:nvPr>
        </p:nvPicPr>
        <p:blipFill>
          <a:blip r:embed="rId3"/>
          <a:stretch>
            <a:fillRect/>
          </a:stretch>
        </p:blipFill>
        <p:spPr>
          <a:xfrm>
            <a:off x="3815950" y="2249488"/>
            <a:ext cx="4556925" cy="3541712"/>
          </a:xfrm>
          <a:prstGeom prst="rect">
            <a:avLst/>
          </a:prstGeom>
        </p:spPr>
      </p:pic>
    </p:spTree>
    <p:extLst>
      <p:ext uri="{BB962C8B-B14F-4D97-AF65-F5344CB8AC3E}">
        <p14:creationId xmlns:p14="http://schemas.microsoft.com/office/powerpoint/2010/main" val="2395708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8894E-7046-2642-8FCD-8224A490D051}"/>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3749778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974B-43EA-354D-8F04-2FBB31872FF6}"/>
              </a:ext>
            </a:extLst>
          </p:cNvPr>
          <p:cNvPicPr>
            <a:picLocks noChangeAspect="1"/>
          </p:cNvPicPr>
          <p:nvPr/>
        </p:nvPicPr>
        <p:blipFill>
          <a:blip r:embed="rId2"/>
          <a:stretch>
            <a:fillRect/>
          </a:stretch>
        </p:blipFill>
        <p:spPr>
          <a:xfrm>
            <a:off x="3347685" y="0"/>
            <a:ext cx="5496630" cy="6858000"/>
          </a:xfrm>
          <a:prstGeom prst="rect">
            <a:avLst/>
          </a:prstGeom>
        </p:spPr>
      </p:pic>
    </p:spTree>
    <p:extLst>
      <p:ext uri="{BB962C8B-B14F-4D97-AF65-F5344CB8AC3E}">
        <p14:creationId xmlns:p14="http://schemas.microsoft.com/office/powerpoint/2010/main" val="427986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11BB-9E76-4C42-A690-6118FA80E668}"/>
              </a:ext>
            </a:extLst>
          </p:cNvPr>
          <p:cNvSpPr>
            <a:spLocks noGrp="1"/>
          </p:cNvSpPr>
          <p:nvPr>
            <p:ph type="title"/>
          </p:nvPr>
        </p:nvSpPr>
        <p:spPr/>
        <p:txBody>
          <a:bodyPr/>
          <a:lstStyle/>
          <a:p>
            <a:r>
              <a:rPr lang="en-US" dirty="0"/>
              <a:t>The Hero’s journey</a:t>
            </a:r>
          </a:p>
        </p:txBody>
      </p:sp>
      <p:pic>
        <p:nvPicPr>
          <p:cNvPr id="4" name="Content Placeholder 3">
            <a:extLst>
              <a:ext uri="{FF2B5EF4-FFF2-40B4-BE49-F238E27FC236}">
                <a16:creationId xmlns:a16="http://schemas.microsoft.com/office/drawing/2014/main" id="{1510453D-F2DD-D140-AF25-D4A27B46D914}"/>
              </a:ext>
            </a:extLst>
          </p:cNvPr>
          <p:cNvPicPr>
            <a:picLocks noGrp="1" noChangeAspect="1"/>
          </p:cNvPicPr>
          <p:nvPr>
            <p:ph idx="1"/>
          </p:nvPr>
        </p:nvPicPr>
        <p:blipFill>
          <a:blip r:embed="rId2"/>
          <a:stretch>
            <a:fillRect/>
          </a:stretch>
        </p:blipFill>
        <p:spPr>
          <a:xfrm>
            <a:off x="3637280" y="2016124"/>
            <a:ext cx="4876799" cy="3795395"/>
          </a:xfrm>
        </p:spPr>
      </p:pic>
    </p:spTree>
    <p:extLst>
      <p:ext uri="{BB962C8B-B14F-4D97-AF65-F5344CB8AC3E}">
        <p14:creationId xmlns:p14="http://schemas.microsoft.com/office/powerpoint/2010/main" val="4268027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0129-5B49-2A48-BD28-A83DE293AAEB}"/>
              </a:ext>
            </a:extLst>
          </p:cNvPr>
          <p:cNvSpPr>
            <a:spLocks noGrp="1"/>
          </p:cNvSpPr>
          <p:nvPr>
            <p:ph type="title"/>
          </p:nvPr>
        </p:nvSpPr>
        <p:spPr/>
        <p:txBody>
          <a:bodyPr/>
          <a:lstStyle/>
          <a:p>
            <a:r>
              <a:rPr lang="en-US" dirty="0"/>
              <a:t>Hero or Heroine</a:t>
            </a:r>
          </a:p>
        </p:txBody>
      </p:sp>
      <p:sp>
        <p:nvSpPr>
          <p:cNvPr id="3" name="Content Placeholder 2">
            <a:extLst>
              <a:ext uri="{FF2B5EF4-FFF2-40B4-BE49-F238E27FC236}">
                <a16:creationId xmlns:a16="http://schemas.microsoft.com/office/drawing/2014/main" id="{4D89E1FE-EFA0-EB4A-8095-F6A37E4E28F9}"/>
              </a:ext>
            </a:extLst>
          </p:cNvPr>
          <p:cNvSpPr>
            <a:spLocks noGrp="1"/>
          </p:cNvSpPr>
          <p:nvPr>
            <p:ph idx="1"/>
          </p:nvPr>
        </p:nvSpPr>
        <p:spPr/>
        <p:txBody>
          <a:bodyPr/>
          <a:lstStyle/>
          <a:p>
            <a:r>
              <a:rPr lang="en-US" dirty="0"/>
              <a:t>First deed: Fulfillment of a tangible task that seems impossible.</a:t>
            </a:r>
          </a:p>
          <a:p>
            <a:r>
              <a:rPr lang="en-US" dirty="0"/>
              <a:t>Second deed: Involves a journey along which the hero or heroine uncovers hidden mystical knowledge about human existence, often returning with a sacred message. </a:t>
            </a:r>
          </a:p>
          <a:p>
            <a:r>
              <a:rPr lang="en-US" dirty="0"/>
              <a:t>There is always a dragon on the journey.</a:t>
            </a:r>
          </a:p>
          <a:p>
            <a:r>
              <a:rPr lang="en-US" dirty="0"/>
              <a:t>Read page 1 paragraph 2</a:t>
            </a:r>
          </a:p>
        </p:txBody>
      </p:sp>
    </p:spTree>
    <p:extLst>
      <p:ext uri="{BB962C8B-B14F-4D97-AF65-F5344CB8AC3E}">
        <p14:creationId xmlns:p14="http://schemas.microsoft.com/office/powerpoint/2010/main" val="1344594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8BF71-BD78-0648-B705-CD707112FB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09D7C-F816-6B40-864E-252CCB87D481}"/>
              </a:ext>
            </a:extLst>
          </p:cNvPr>
          <p:cNvSpPr>
            <a:spLocks noGrp="1"/>
          </p:cNvSpPr>
          <p:nvPr>
            <p:ph sz="half" idx="1"/>
          </p:nvPr>
        </p:nvSpPr>
        <p:spPr/>
        <p:txBody>
          <a:bodyPr/>
          <a:lstStyle/>
          <a:p>
            <a:endParaRPr lang="en-US" dirty="0">
              <a:hlinkClick r:id="rId2">
                <a:extLst>
                  <a:ext uri="{A12FA001-AC4F-418D-AE19-62706E023703}">
                    <ahyp:hlinkClr xmlns:ahyp="http://schemas.microsoft.com/office/drawing/2018/hyperlinkcolor" val="tx"/>
                  </a:ext>
                </a:extLst>
              </a:hlinkClick>
            </a:endParaRPr>
          </a:p>
          <a:p>
            <a:endParaRPr lang="en-US" dirty="0">
              <a:hlinkClick r:id="rId2">
                <a:extLst>
                  <a:ext uri="{A12FA001-AC4F-418D-AE19-62706E023703}">
                    <ahyp:hlinkClr xmlns:ahyp="http://schemas.microsoft.com/office/drawing/2018/hyperlinkcolor" val="tx"/>
                  </a:ext>
                </a:extLst>
              </a:hlinkClick>
            </a:endParaRPr>
          </a:p>
          <a:p>
            <a:pPr marL="0" indent="0" algn="ctr">
              <a:buNone/>
            </a:pPr>
            <a:r>
              <a:rPr lang="en-US" dirty="0">
                <a:hlinkClick r:id="rId2">
                  <a:extLst>
                    <a:ext uri="{A12FA001-AC4F-418D-AE19-62706E023703}">
                      <ahyp:hlinkClr xmlns:ahyp="http://schemas.microsoft.com/office/drawing/2018/hyperlinkcolor" val="tx"/>
                    </a:ext>
                  </a:extLst>
                </a:hlinkClick>
              </a:rPr>
              <a:t>Finding Joe</a:t>
            </a:r>
            <a:endParaRPr lang="en-US" dirty="0"/>
          </a:p>
          <a:p>
            <a:pPr marL="0" indent="0" algn="ctr">
              <a:buNone/>
            </a:pPr>
            <a:endParaRPr lang="en-US" dirty="0"/>
          </a:p>
          <a:p>
            <a:pPr marL="0" indent="0" algn="ctr">
              <a:buNone/>
            </a:pPr>
            <a:endParaRPr lang="en-US" dirty="0"/>
          </a:p>
        </p:txBody>
      </p:sp>
      <p:pic>
        <p:nvPicPr>
          <p:cNvPr id="9" name="Content Placeholder 8">
            <a:extLst>
              <a:ext uri="{FF2B5EF4-FFF2-40B4-BE49-F238E27FC236}">
                <a16:creationId xmlns:a16="http://schemas.microsoft.com/office/drawing/2014/main" id="{93E1EE74-2E71-E349-9241-70F31E984DD1}"/>
              </a:ext>
            </a:extLst>
          </p:cNvPr>
          <p:cNvPicPr>
            <a:picLocks noGrp="1" noChangeAspect="1"/>
          </p:cNvPicPr>
          <p:nvPr>
            <p:ph sz="half" idx="2"/>
          </p:nvPr>
        </p:nvPicPr>
        <p:blipFill>
          <a:blip r:embed="rId3"/>
          <a:stretch>
            <a:fillRect/>
          </a:stretch>
        </p:blipFill>
        <p:spPr>
          <a:xfrm>
            <a:off x="6837886" y="2010878"/>
            <a:ext cx="3559125" cy="3699803"/>
          </a:xfrm>
        </p:spPr>
      </p:pic>
    </p:spTree>
    <p:extLst>
      <p:ext uri="{BB962C8B-B14F-4D97-AF65-F5344CB8AC3E}">
        <p14:creationId xmlns:p14="http://schemas.microsoft.com/office/powerpoint/2010/main" val="2804587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71FA-5452-3D4D-A019-6D77170A2375}"/>
              </a:ext>
            </a:extLst>
          </p:cNvPr>
          <p:cNvSpPr>
            <a:spLocks noGrp="1"/>
          </p:cNvSpPr>
          <p:nvPr>
            <p:ph type="title"/>
          </p:nvPr>
        </p:nvSpPr>
        <p:spPr/>
        <p:txBody>
          <a:bodyPr>
            <a:normAutofit fontScale="90000"/>
          </a:bodyPr>
          <a:lstStyle/>
          <a:p>
            <a:r>
              <a:rPr lang="en-US"/>
              <a:t>TRAUMA-SENSITIVE THEOLOGY (TST)</a:t>
            </a:r>
            <a:br>
              <a:rPr lang="en-US"/>
            </a:br>
            <a:r>
              <a:rPr lang="en-US" sz="2000"/>
              <a:t>Baldwin, J. ( 2018).  </a:t>
            </a:r>
            <a:r>
              <a:rPr lang="en-US" sz="2000" i="1"/>
              <a:t>Trauma Sensitive Theology.</a:t>
            </a:r>
            <a:br>
              <a:rPr lang="en-US" sz="2000" i="1"/>
            </a:br>
            <a:br>
              <a:rPr lang="en-US"/>
            </a:br>
            <a:endParaRPr lang="en-US"/>
          </a:p>
        </p:txBody>
      </p:sp>
      <p:sp>
        <p:nvSpPr>
          <p:cNvPr id="3" name="Content Placeholder 2">
            <a:extLst>
              <a:ext uri="{FF2B5EF4-FFF2-40B4-BE49-F238E27FC236}">
                <a16:creationId xmlns:a16="http://schemas.microsoft.com/office/drawing/2014/main" id="{8B419ADB-1770-6845-8474-9A168D3C2625}"/>
              </a:ext>
            </a:extLst>
          </p:cNvPr>
          <p:cNvSpPr>
            <a:spLocks noGrp="1"/>
          </p:cNvSpPr>
          <p:nvPr>
            <p:ph idx="1"/>
          </p:nvPr>
        </p:nvSpPr>
        <p:spPr>
          <a:xfrm>
            <a:off x="744732" y="2232300"/>
            <a:ext cx="11206635" cy="3541714"/>
          </a:xfrm>
        </p:spPr>
        <p:txBody>
          <a:bodyPr/>
          <a:lstStyle/>
          <a:p>
            <a:pPr marL="457200" lvl="1" indent="0">
              <a:buNone/>
            </a:pPr>
            <a:r>
              <a:rPr lang="en-US" sz="2400" dirty="0"/>
              <a:t>Assumptions: </a:t>
            </a:r>
          </a:p>
          <a:p>
            <a:pPr lvl="2"/>
            <a:r>
              <a:rPr lang="en-US" sz="2400" dirty="0"/>
              <a:t>Commitment to the understanding that trauma is fundamentally a bodily experience</a:t>
            </a:r>
          </a:p>
          <a:p>
            <a:pPr lvl="2"/>
            <a:r>
              <a:rPr lang="en-US" sz="2400" dirty="0"/>
              <a:t>Commitment to accept the trauma narrative</a:t>
            </a:r>
          </a:p>
          <a:p>
            <a:pPr lvl="2"/>
            <a:r>
              <a:rPr lang="en-US" sz="2400" dirty="0"/>
              <a:t>Commitment to the natural given-ness of human multiplicity</a:t>
            </a:r>
          </a:p>
          <a:p>
            <a:pPr lvl="2"/>
            <a:r>
              <a:rPr lang="en-US" sz="2400" dirty="0"/>
              <a:t>Commitment to a robust faith in human resiliency</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449109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EF53-7FC2-DE47-A839-013B93930489}"/>
              </a:ext>
            </a:extLst>
          </p:cNvPr>
          <p:cNvSpPr>
            <a:spLocks noGrp="1"/>
          </p:cNvSpPr>
          <p:nvPr>
            <p:ph type="title"/>
          </p:nvPr>
        </p:nvSpPr>
        <p:spPr/>
        <p:txBody>
          <a:bodyPr/>
          <a:lstStyle/>
          <a:p>
            <a:r>
              <a:rPr lang="en-US" dirty="0"/>
              <a:t>Collective Trauma</a:t>
            </a:r>
          </a:p>
        </p:txBody>
      </p:sp>
      <p:sp>
        <p:nvSpPr>
          <p:cNvPr id="3" name="Content Placeholder 2">
            <a:extLst>
              <a:ext uri="{FF2B5EF4-FFF2-40B4-BE49-F238E27FC236}">
                <a16:creationId xmlns:a16="http://schemas.microsoft.com/office/drawing/2014/main" id="{3F7A83CC-17E6-B449-A14E-9790FE9A4ED1}"/>
              </a:ext>
            </a:extLst>
          </p:cNvPr>
          <p:cNvSpPr>
            <a:spLocks noGrp="1"/>
          </p:cNvSpPr>
          <p:nvPr>
            <p:ph idx="1"/>
          </p:nvPr>
        </p:nvSpPr>
        <p:spPr/>
        <p:txBody>
          <a:bodyPr/>
          <a:lstStyle/>
          <a:p>
            <a:r>
              <a:rPr lang="en-US">
                <a:hlinkClick r:id="rId3"/>
              </a:rPr>
              <a:t>Collective Trauma--Thomas Hubl</a:t>
            </a:r>
            <a:endParaRPr lang="en-US"/>
          </a:p>
        </p:txBody>
      </p:sp>
    </p:spTree>
    <p:extLst>
      <p:ext uri="{BB962C8B-B14F-4D97-AF65-F5344CB8AC3E}">
        <p14:creationId xmlns:p14="http://schemas.microsoft.com/office/powerpoint/2010/main" val="3307088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5F33-2111-D343-B957-96C6E626DBA4}"/>
              </a:ext>
            </a:extLst>
          </p:cNvPr>
          <p:cNvSpPr>
            <a:spLocks noGrp="1"/>
          </p:cNvSpPr>
          <p:nvPr>
            <p:ph type="title"/>
          </p:nvPr>
        </p:nvSpPr>
        <p:spPr/>
        <p:txBody>
          <a:bodyPr/>
          <a:lstStyle/>
          <a:p>
            <a:r>
              <a:rPr lang="en-US"/>
              <a:t>Trauma as a Collective Experience</a:t>
            </a:r>
          </a:p>
        </p:txBody>
      </p:sp>
      <p:sp>
        <p:nvSpPr>
          <p:cNvPr id="3" name="Content Placeholder 2">
            <a:extLst>
              <a:ext uri="{FF2B5EF4-FFF2-40B4-BE49-F238E27FC236}">
                <a16:creationId xmlns:a16="http://schemas.microsoft.com/office/drawing/2014/main" id="{DC6DD1BF-301D-AD4A-84DE-241C7C85AC8E}"/>
              </a:ext>
            </a:extLst>
          </p:cNvPr>
          <p:cNvSpPr>
            <a:spLocks noGrp="1"/>
          </p:cNvSpPr>
          <p:nvPr>
            <p:ph idx="1"/>
          </p:nvPr>
        </p:nvSpPr>
        <p:spPr/>
        <p:txBody>
          <a:bodyPr/>
          <a:lstStyle/>
          <a:p>
            <a:r>
              <a:rPr lang="en-US" dirty="0">
                <a:hlinkClick r:id="rId3"/>
              </a:rPr>
              <a:t>Thomas Hubl - Trauma as a Collective Experience</a:t>
            </a:r>
            <a:endParaRPr lang="en-US" dirty="0"/>
          </a:p>
        </p:txBody>
      </p:sp>
    </p:spTree>
    <p:extLst>
      <p:ext uri="{BB962C8B-B14F-4D97-AF65-F5344CB8AC3E}">
        <p14:creationId xmlns:p14="http://schemas.microsoft.com/office/powerpoint/2010/main" val="49835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3B367-0ECD-4144-A5DC-A62B0A5F681D}"/>
              </a:ext>
            </a:extLst>
          </p:cNvPr>
          <p:cNvSpPr>
            <a:spLocks noGrp="1"/>
          </p:cNvSpPr>
          <p:nvPr>
            <p:ph type="title"/>
          </p:nvPr>
        </p:nvSpPr>
        <p:spPr/>
        <p:txBody>
          <a:bodyPr>
            <a:normAutofit fontScale="90000"/>
          </a:bodyPr>
          <a:lstStyle/>
          <a:p>
            <a:pPr algn="ctr"/>
            <a:r>
              <a:rPr lang="en-US" b="1" dirty="0"/>
              <a:t>Common Responses And Symptoms Of Trauma</a:t>
            </a:r>
            <a:br>
              <a:rPr lang="en-US" dirty="0"/>
            </a:br>
            <a:endParaRPr lang="en-US" dirty="0"/>
          </a:p>
        </p:txBody>
      </p:sp>
      <p:sp>
        <p:nvSpPr>
          <p:cNvPr id="5" name="Content Placeholder 4">
            <a:extLst>
              <a:ext uri="{FF2B5EF4-FFF2-40B4-BE49-F238E27FC236}">
                <a16:creationId xmlns:a16="http://schemas.microsoft.com/office/drawing/2014/main" id="{145D65C8-A146-A143-B49C-DC866549E1FD}"/>
              </a:ext>
            </a:extLst>
          </p:cNvPr>
          <p:cNvSpPr>
            <a:spLocks noGrp="1"/>
          </p:cNvSpPr>
          <p:nvPr>
            <p:ph sz="half" idx="1"/>
          </p:nvPr>
        </p:nvSpPr>
        <p:spPr>
          <a:xfrm>
            <a:off x="1141410" y="2249486"/>
            <a:ext cx="4878389" cy="4216628"/>
          </a:xfrm>
        </p:spPr>
        <p:txBody>
          <a:bodyPr/>
          <a:lstStyle/>
          <a:p>
            <a:pPr fontAlgn="base"/>
            <a:r>
              <a:rPr lang="en-US" b="1" dirty="0"/>
              <a:t>Emotional signs include:</a:t>
            </a:r>
            <a:endParaRPr lang="en-US" dirty="0"/>
          </a:p>
          <a:p>
            <a:pPr lvl="1" fontAlgn="base"/>
            <a:r>
              <a:rPr lang="en-US" dirty="0"/>
              <a:t>Sadness</a:t>
            </a:r>
          </a:p>
          <a:p>
            <a:pPr lvl="1" fontAlgn="base"/>
            <a:r>
              <a:rPr lang="en-US" dirty="0"/>
              <a:t>Anger</a:t>
            </a:r>
          </a:p>
          <a:p>
            <a:pPr lvl="1" fontAlgn="base"/>
            <a:r>
              <a:rPr lang="en-US" dirty="0"/>
              <a:t>Denial</a:t>
            </a:r>
          </a:p>
          <a:p>
            <a:pPr lvl="1" fontAlgn="base"/>
            <a:r>
              <a:rPr lang="en-US" dirty="0"/>
              <a:t>Fear</a:t>
            </a:r>
          </a:p>
          <a:p>
            <a:pPr lvl="1" fontAlgn="base"/>
            <a:r>
              <a:rPr lang="en-US" dirty="0"/>
              <a:t>Shame</a:t>
            </a:r>
          </a:p>
          <a:p>
            <a:endParaRPr lang="en-US" dirty="0"/>
          </a:p>
        </p:txBody>
      </p:sp>
      <p:sp>
        <p:nvSpPr>
          <p:cNvPr id="6" name="Content Placeholder 5">
            <a:extLst>
              <a:ext uri="{FF2B5EF4-FFF2-40B4-BE49-F238E27FC236}">
                <a16:creationId xmlns:a16="http://schemas.microsoft.com/office/drawing/2014/main" id="{1285E174-9466-7C4E-BD94-FE6F4937829D}"/>
              </a:ext>
            </a:extLst>
          </p:cNvPr>
          <p:cNvSpPr>
            <a:spLocks noGrp="1"/>
          </p:cNvSpPr>
          <p:nvPr>
            <p:ph sz="half" idx="2"/>
          </p:nvPr>
        </p:nvSpPr>
        <p:spPr>
          <a:xfrm>
            <a:off x="6172200" y="2249486"/>
            <a:ext cx="4875211" cy="4216628"/>
          </a:xfrm>
        </p:spPr>
        <p:txBody>
          <a:bodyPr/>
          <a:lstStyle/>
          <a:p>
            <a:pPr fontAlgn="base"/>
            <a:r>
              <a:rPr lang="en-US" b="1" dirty="0"/>
              <a:t>These may lead to:</a:t>
            </a:r>
            <a:endParaRPr lang="en-US" dirty="0"/>
          </a:p>
          <a:p>
            <a:pPr lvl="1" fontAlgn="base"/>
            <a:r>
              <a:rPr lang="en-US" dirty="0"/>
              <a:t>Nightmares</a:t>
            </a:r>
          </a:p>
          <a:p>
            <a:pPr lvl="1" fontAlgn="base"/>
            <a:r>
              <a:rPr lang="en-US" dirty="0"/>
              <a:t>Insomnia</a:t>
            </a:r>
          </a:p>
          <a:p>
            <a:pPr lvl="1" fontAlgn="base"/>
            <a:r>
              <a:rPr lang="en-US" dirty="0"/>
              <a:t>Difficulty with relationships</a:t>
            </a:r>
          </a:p>
          <a:p>
            <a:pPr lvl="1" fontAlgn="base"/>
            <a:r>
              <a:rPr lang="en-US" dirty="0"/>
              <a:t>Emotional outbursts</a:t>
            </a:r>
          </a:p>
          <a:p>
            <a:endParaRPr lang="en-US" dirty="0"/>
          </a:p>
        </p:txBody>
      </p:sp>
    </p:spTree>
    <p:extLst>
      <p:ext uri="{BB962C8B-B14F-4D97-AF65-F5344CB8AC3E}">
        <p14:creationId xmlns:p14="http://schemas.microsoft.com/office/powerpoint/2010/main" val="34375964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8558-BBE6-E64C-8FA3-3EBF89171BF4}"/>
              </a:ext>
            </a:extLst>
          </p:cNvPr>
          <p:cNvSpPr>
            <a:spLocks noGrp="1"/>
          </p:cNvSpPr>
          <p:nvPr>
            <p:ph type="title"/>
          </p:nvPr>
        </p:nvSpPr>
        <p:spPr/>
        <p:txBody>
          <a:bodyPr>
            <a:normAutofit/>
          </a:bodyPr>
          <a:lstStyle/>
          <a:p>
            <a:r>
              <a:rPr lang="en-US"/>
              <a:t>The Adverse Childhood Experience study</a:t>
            </a:r>
          </a:p>
        </p:txBody>
      </p:sp>
      <p:sp>
        <p:nvSpPr>
          <p:cNvPr id="3" name="Content Placeholder 2">
            <a:extLst>
              <a:ext uri="{FF2B5EF4-FFF2-40B4-BE49-F238E27FC236}">
                <a16:creationId xmlns:a16="http://schemas.microsoft.com/office/drawing/2014/main" id="{A43AD7D3-22EF-0740-B3D7-F200FDFBDF0F}"/>
              </a:ext>
            </a:extLst>
          </p:cNvPr>
          <p:cNvSpPr>
            <a:spLocks noGrp="1"/>
          </p:cNvSpPr>
          <p:nvPr>
            <p:ph idx="1"/>
          </p:nvPr>
        </p:nvSpPr>
        <p:spPr/>
        <p:txBody>
          <a:bodyPr/>
          <a:lstStyle/>
          <a:p>
            <a:r>
              <a:rPr lang="en-US">
                <a:hlinkClick r:id="rId3"/>
              </a:rPr>
              <a:t>Nadine Burke Harris / TEDMED 2014</a:t>
            </a:r>
            <a:endParaRPr lang="en-US"/>
          </a:p>
        </p:txBody>
      </p:sp>
    </p:spTree>
    <p:extLst>
      <p:ext uri="{BB962C8B-B14F-4D97-AF65-F5344CB8AC3E}">
        <p14:creationId xmlns:p14="http://schemas.microsoft.com/office/powerpoint/2010/main" val="848540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EB827-8122-2347-9793-81FE3F860FD6}"/>
              </a:ext>
            </a:extLst>
          </p:cNvPr>
          <p:cNvSpPr>
            <a:spLocks noGrp="1"/>
          </p:cNvSpPr>
          <p:nvPr>
            <p:ph type="title"/>
          </p:nvPr>
        </p:nvSpPr>
        <p:spPr/>
        <p:txBody>
          <a:bodyPr/>
          <a:lstStyle/>
          <a:p>
            <a:r>
              <a:rPr lang="en-US"/>
              <a:t>Health and Childhood Trauma</a:t>
            </a:r>
          </a:p>
        </p:txBody>
      </p:sp>
      <p:sp>
        <p:nvSpPr>
          <p:cNvPr id="5" name="Content Placeholder 4">
            <a:extLst>
              <a:ext uri="{FF2B5EF4-FFF2-40B4-BE49-F238E27FC236}">
                <a16:creationId xmlns:a16="http://schemas.microsoft.com/office/drawing/2014/main" id="{A09F8691-94C6-0048-ABF3-FCC3E8EFE3BD}"/>
              </a:ext>
            </a:extLst>
          </p:cNvPr>
          <p:cNvSpPr>
            <a:spLocks noGrp="1"/>
          </p:cNvSpPr>
          <p:nvPr>
            <p:ph idx="1"/>
          </p:nvPr>
        </p:nvSpPr>
        <p:spPr/>
        <p:txBody>
          <a:bodyPr/>
          <a:lstStyle/>
          <a:p>
            <a:r>
              <a:rPr lang="en-US">
                <a:hlinkClick r:id="rId2"/>
              </a:rPr>
              <a:t>Gabor Mate: The uncomfortable truth about illnesses and childhood trauma</a:t>
            </a:r>
            <a:endParaRPr lang="en-US"/>
          </a:p>
        </p:txBody>
      </p:sp>
    </p:spTree>
    <p:extLst>
      <p:ext uri="{BB962C8B-B14F-4D97-AF65-F5344CB8AC3E}">
        <p14:creationId xmlns:p14="http://schemas.microsoft.com/office/powerpoint/2010/main" val="3375988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C2E46-279E-B54D-A835-460069855671}"/>
              </a:ext>
            </a:extLst>
          </p:cNvPr>
          <p:cNvPicPr>
            <a:picLocks noChangeAspect="1"/>
          </p:cNvPicPr>
          <p:nvPr/>
        </p:nvPicPr>
        <p:blipFill>
          <a:blip r:embed="rId2">
            <a:duotone>
              <a:schemeClr val="accent5">
                <a:shade val="45000"/>
                <a:satMod val="135000"/>
              </a:schemeClr>
              <a:prstClr val="white"/>
            </a:duotone>
          </a:blip>
          <a:stretch>
            <a:fillRect/>
          </a:stretch>
        </p:blipFill>
        <p:spPr>
          <a:xfrm>
            <a:off x="2667000" y="185738"/>
            <a:ext cx="6858000" cy="6543675"/>
          </a:xfrm>
          <a:prstGeom prst="rect">
            <a:avLst/>
          </a:prstGeom>
        </p:spPr>
      </p:pic>
    </p:spTree>
    <p:extLst>
      <p:ext uri="{BB962C8B-B14F-4D97-AF65-F5344CB8AC3E}">
        <p14:creationId xmlns:p14="http://schemas.microsoft.com/office/powerpoint/2010/main" val="1655362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A9204-B8C7-3748-9D3F-A4D04A14266D}"/>
              </a:ext>
            </a:extLst>
          </p:cNvPr>
          <p:cNvPicPr>
            <a:picLocks noChangeAspect="1"/>
          </p:cNvPicPr>
          <p:nvPr/>
        </p:nvPicPr>
        <p:blipFill>
          <a:blip r:embed="rId2">
            <a:duotone>
              <a:schemeClr val="accent5">
                <a:shade val="45000"/>
                <a:satMod val="135000"/>
              </a:schemeClr>
              <a:prstClr val="white"/>
            </a:duotone>
          </a:blip>
          <a:stretch>
            <a:fillRect/>
          </a:stretch>
        </p:blipFill>
        <p:spPr>
          <a:xfrm>
            <a:off x="2814637" y="214313"/>
            <a:ext cx="6543675" cy="6472237"/>
          </a:xfrm>
          <a:prstGeom prst="rect">
            <a:avLst/>
          </a:prstGeom>
        </p:spPr>
      </p:pic>
    </p:spTree>
    <p:extLst>
      <p:ext uri="{BB962C8B-B14F-4D97-AF65-F5344CB8AC3E}">
        <p14:creationId xmlns:p14="http://schemas.microsoft.com/office/powerpoint/2010/main" val="3081382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00B38-83E0-4B4F-B2B4-5888373001FB}"/>
              </a:ext>
            </a:extLst>
          </p:cNvPr>
          <p:cNvPicPr>
            <a:picLocks noChangeAspect="1"/>
          </p:cNvPicPr>
          <p:nvPr/>
        </p:nvPicPr>
        <p:blipFill>
          <a:blip r:embed="rId2">
            <a:duotone>
              <a:schemeClr val="accent5">
                <a:shade val="45000"/>
                <a:satMod val="135000"/>
              </a:schemeClr>
              <a:prstClr val="white"/>
            </a:duotone>
          </a:blip>
          <a:stretch>
            <a:fillRect/>
          </a:stretch>
        </p:blipFill>
        <p:spPr>
          <a:xfrm>
            <a:off x="2843212" y="128589"/>
            <a:ext cx="6681787" cy="6457950"/>
          </a:xfrm>
          <a:prstGeom prst="rect">
            <a:avLst/>
          </a:prstGeom>
        </p:spPr>
      </p:pic>
    </p:spTree>
    <p:extLst>
      <p:ext uri="{BB962C8B-B14F-4D97-AF65-F5344CB8AC3E}">
        <p14:creationId xmlns:p14="http://schemas.microsoft.com/office/powerpoint/2010/main" val="2720610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19D12-8C90-3744-AF60-6B388D29FB22}"/>
              </a:ext>
            </a:extLst>
          </p:cNvPr>
          <p:cNvPicPr>
            <a:picLocks noChangeAspect="1"/>
          </p:cNvPicPr>
          <p:nvPr/>
        </p:nvPicPr>
        <p:blipFill>
          <a:blip r:embed="rId2">
            <a:duotone>
              <a:schemeClr val="accent5">
                <a:shade val="45000"/>
                <a:satMod val="135000"/>
              </a:schemeClr>
              <a:prstClr val="white"/>
            </a:duotone>
          </a:blip>
          <a:stretch>
            <a:fillRect/>
          </a:stretch>
        </p:blipFill>
        <p:spPr>
          <a:xfrm>
            <a:off x="2667000" y="157162"/>
            <a:ext cx="6858000" cy="6529387"/>
          </a:xfrm>
          <a:prstGeom prst="rect">
            <a:avLst/>
          </a:prstGeom>
          <a:effectLst>
            <a:softEdge rad="38100"/>
          </a:effectLst>
        </p:spPr>
      </p:pic>
    </p:spTree>
    <p:extLst>
      <p:ext uri="{BB962C8B-B14F-4D97-AF65-F5344CB8AC3E}">
        <p14:creationId xmlns:p14="http://schemas.microsoft.com/office/powerpoint/2010/main" val="2056523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29029-DFC4-6F45-A700-7A8EB34924B7}"/>
              </a:ext>
            </a:extLst>
          </p:cNvPr>
          <p:cNvSpPr>
            <a:spLocks noGrp="1"/>
          </p:cNvSpPr>
          <p:nvPr>
            <p:ph type="title"/>
          </p:nvPr>
        </p:nvSpPr>
        <p:spPr/>
        <p:txBody>
          <a:bodyPr/>
          <a:lstStyle/>
          <a:p>
            <a:r>
              <a:rPr lang="en-US" dirty="0"/>
              <a:t>Class 3</a:t>
            </a:r>
          </a:p>
        </p:txBody>
      </p:sp>
      <p:sp>
        <p:nvSpPr>
          <p:cNvPr id="4" name="Content Placeholder 3">
            <a:extLst>
              <a:ext uri="{FF2B5EF4-FFF2-40B4-BE49-F238E27FC236}">
                <a16:creationId xmlns:a16="http://schemas.microsoft.com/office/drawing/2014/main" id="{1C483290-96BE-6E4D-9902-FD63C22E69A7}"/>
              </a:ext>
            </a:extLst>
          </p:cNvPr>
          <p:cNvSpPr>
            <a:spLocks noGrp="1"/>
          </p:cNvSpPr>
          <p:nvPr>
            <p:ph idx="1"/>
          </p:nvPr>
        </p:nvSpPr>
        <p:spPr/>
        <p:txBody>
          <a:bodyPr>
            <a:normAutofit lnSpcReduction="10000"/>
          </a:bodyPr>
          <a:lstStyle/>
          <a:p>
            <a:r>
              <a:rPr lang="en-US" dirty="0"/>
              <a:t>Review: Body (Somatic) </a:t>
            </a:r>
            <a:r>
              <a:rPr lang="en-US" dirty="0">
                <a:sym typeface="Wingdings" pitchFamily="2" charset="2"/>
              </a:rPr>
              <a:t> Dynamic (Attachment)  Cognitive (Reason)</a:t>
            </a:r>
          </a:p>
          <a:p>
            <a:pPr lvl="1"/>
            <a:r>
              <a:rPr lang="en-US" dirty="0">
                <a:sym typeface="Wingdings" pitchFamily="2" charset="2"/>
              </a:rPr>
              <a:t>Bruce Perry – Regulate  Relate  Reason</a:t>
            </a:r>
          </a:p>
          <a:p>
            <a:r>
              <a:rPr lang="en-US" dirty="0">
                <a:sym typeface="Wingdings" pitchFamily="2" charset="2"/>
              </a:rPr>
              <a:t>The Significance of the template of The Hero’s Journey paradigm</a:t>
            </a:r>
          </a:p>
          <a:p>
            <a:r>
              <a:rPr lang="en-US" dirty="0">
                <a:sym typeface="Wingdings" pitchFamily="2" charset="2"/>
              </a:rPr>
              <a:t>Stages of Change Model</a:t>
            </a:r>
          </a:p>
          <a:p>
            <a:r>
              <a:rPr lang="en-US" dirty="0">
                <a:sym typeface="Wingdings" pitchFamily="2" charset="2"/>
              </a:rPr>
              <a:t>Walk through </a:t>
            </a:r>
            <a:r>
              <a:rPr lang="en-US" dirty="0" err="1">
                <a:sym typeface="Wingdings" pitchFamily="2" charset="2"/>
              </a:rPr>
              <a:t>Hubl’s</a:t>
            </a:r>
            <a:r>
              <a:rPr lang="en-US" dirty="0">
                <a:sym typeface="Wingdings" pitchFamily="2" charset="2"/>
              </a:rPr>
              <a:t> chapter 3</a:t>
            </a:r>
          </a:p>
          <a:p>
            <a:r>
              <a:rPr lang="en-US" dirty="0">
                <a:sym typeface="Wingdings" pitchFamily="2" charset="2"/>
              </a:rPr>
              <a:t>Attachment </a:t>
            </a:r>
          </a:p>
          <a:p>
            <a:r>
              <a:rPr lang="en-US" dirty="0">
                <a:sym typeface="Wingdings" pitchFamily="2" charset="2"/>
              </a:rPr>
              <a:t>Attachment and Spirituality</a:t>
            </a:r>
            <a:endParaRPr lang="en-US" dirty="0"/>
          </a:p>
        </p:txBody>
      </p:sp>
    </p:spTree>
    <p:extLst>
      <p:ext uri="{BB962C8B-B14F-4D97-AF65-F5344CB8AC3E}">
        <p14:creationId xmlns:p14="http://schemas.microsoft.com/office/powerpoint/2010/main" val="3123504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EF605-D566-AE4D-8D2D-C6EBA787182E}"/>
              </a:ext>
            </a:extLst>
          </p:cNvPr>
          <p:cNvPicPr>
            <a:picLocks noChangeAspect="1"/>
          </p:cNvPicPr>
          <p:nvPr/>
        </p:nvPicPr>
        <p:blipFill>
          <a:blip r:embed="rId3"/>
          <a:stretch>
            <a:fillRect/>
          </a:stretch>
        </p:blipFill>
        <p:spPr>
          <a:xfrm>
            <a:off x="2010373" y="247973"/>
            <a:ext cx="8213190" cy="6346556"/>
          </a:xfrm>
          <a:prstGeom prst="rect">
            <a:avLst/>
          </a:prstGeom>
        </p:spPr>
      </p:pic>
    </p:spTree>
    <p:extLst>
      <p:ext uri="{BB962C8B-B14F-4D97-AF65-F5344CB8AC3E}">
        <p14:creationId xmlns:p14="http://schemas.microsoft.com/office/powerpoint/2010/main" val="2776974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5162-3A6A-F245-A510-9D8B89088112}"/>
              </a:ext>
            </a:extLst>
          </p:cNvPr>
          <p:cNvSpPr>
            <a:spLocks noGrp="1"/>
          </p:cNvSpPr>
          <p:nvPr>
            <p:ph type="title"/>
          </p:nvPr>
        </p:nvSpPr>
        <p:spPr/>
        <p:txBody>
          <a:bodyPr/>
          <a:lstStyle/>
          <a:p>
            <a:r>
              <a:rPr lang="en-US" dirty="0"/>
              <a:t>Chapter 3: The Inner Science of Trauma</a:t>
            </a:r>
          </a:p>
        </p:txBody>
      </p:sp>
      <p:sp>
        <p:nvSpPr>
          <p:cNvPr id="3" name="Content Placeholder 2">
            <a:extLst>
              <a:ext uri="{FF2B5EF4-FFF2-40B4-BE49-F238E27FC236}">
                <a16:creationId xmlns:a16="http://schemas.microsoft.com/office/drawing/2014/main" id="{A6C00ECD-9108-7A43-B859-0D8C8D63E55D}"/>
              </a:ext>
            </a:extLst>
          </p:cNvPr>
          <p:cNvSpPr>
            <a:spLocks noGrp="1"/>
          </p:cNvSpPr>
          <p:nvPr>
            <p:ph idx="1"/>
          </p:nvPr>
        </p:nvSpPr>
        <p:spPr/>
        <p:txBody>
          <a:bodyPr/>
          <a:lstStyle/>
          <a:p>
            <a:pPr marL="0" indent="0" algn="ctr">
              <a:buNone/>
            </a:pPr>
            <a:r>
              <a:rPr lang="en-US" sz="4000" dirty="0"/>
              <a:t>“We are both I and We, body and society, psyche and culture” (p. 31).</a:t>
            </a:r>
          </a:p>
          <a:p>
            <a:pPr marL="0" indent="0">
              <a:buNone/>
            </a:pPr>
            <a:endParaRPr lang="en-US" dirty="0"/>
          </a:p>
        </p:txBody>
      </p:sp>
    </p:spTree>
    <p:extLst>
      <p:ext uri="{BB962C8B-B14F-4D97-AF65-F5344CB8AC3E}">
        <p14:creationId xmlns:p14="http://schemas.microsoft.com/office/powerpoint/2010/main" val="4274974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246558"/>
            <a:ext cx="9905998" cy="1478570"/>
          </a:xfrm>
        </p:spPr>
        <p:txBody>
          <a:bodyPr/>
          <a:lstStyle/>
          <a:p>
            <a:pPr algn="ctr"/>
            <a:r>
              <a:rPr lang="en-US" dirty="0"/>
              <a:t>Attachment</a:t>
            </a:r>
          </a:p>
        </p:txBody>
      </p:sp>
      <p:sp>
        <p:nvSpPr>
          <p:cNvPr id="3" name="Content Placeholder 2"/>
          <p:cNvSpPr>
            <a:spLocks noGrp="1"/>
          </p:cNvSpPr>
          <p:nvPr>
            <p:ph idx="1"/>
          </p:nvPr>
        </p:nvSpPr>
        <p:spPr>
          <a:xfrm>
            <a:off x="1141411" y="1521067"/>
            <a:ext cx="9905999" cy="3541714"/>
          </a:xfrm>
        </p:spPr>
        <p:txBody>
          <a:bodyPr>
            <a:noAutofit/>
          </a:bodyPr>
          <a:lstStyle/>
          <a:p>
            <a:pPr>
              <a:buFont typeface="Arial"/>
              <a:buChar char="•"/>
            </a:pPr>
            <a:r>
              <a:rPr lang="en-US" sz="2800" dirty="0"/>
              <a:t>Is an inborn system in the brain that evolves in ways that influence and organize motivational, emotional, and memory processes with respect to significant caregiving figures (Siegel, 1999, p. 67)</a:t>
            </a:r>
          </a:p>
          <a:p>
            <a:pPr>
              <a:buFont typeface="Arial"/>
              <a:buChar char="•"/>
            </a:pPr>
            <a:r>
              <a:rPr lang="en-US" sz="2800" dirty="0"/>
              <a:t>It modulates stress response.</a:t>
            </a:r>
          </a:p>
          <a:p>
            <a:pPr>
              <a:buFont typeface="Arial"/>
              <a:buChar char="•"/>
            </a:pPr>
            <a:r>
              <a:rPr lang="en-US" sz="2800" dirty="0"/>
              <a:t>What begins as biologically driven interactions may register psychologically as mental representations that continue lifelong to shape behavior and subjective experience whether or not the original attachment figures are physically present (Wallin, 2007, p. 24)</a:t>
            </a:r>
          </a:p>
        </p:txBody>
      </p:sp>
      <p:sp>
        <p:nvSpPr>
          <p:cNvPr id="4" name="Footer Placeholder 3"/>
          <p:cNvSpPr>
            <a:spLocks noGrp="1"/>
          </p:cNvSpPr>
          <p:nvPr>
            <p:ph type="ftr" sz="quarter" idx="11"/>
          </p:nvPr>
        </p:nvSpPr>
        <p:spPr>
          <a:xfrm>
            <a:off x="5015987" y="6154727"/>
            <a:ext cx="6239309" cy="365125"/>
          </a:xfrm>
        </p:spPr>
        <p:txBody>
          <a:bodyPr/>
          <a:lstStyle/>
          <a:p>
            <a:pPr algn="r"/>
            <a:r>
              <a:rPr lang="nl-NL" dirty="0"/>
              <a:t>(c) 2011  Stephanie Van Deusen, </a:t>
            </a:r>
            <a:r>
              <a:rPr lang="nl-NL" dirty="0" err="1"/>
              <a:t>Ph.D</a:t>
            </a:r>
            <a:r>
              <a:rPr lang="nl-NL" dirty="0"/>
              <a:t>. </a:t>
            </a:r>
            <a:endParaRPr lang="en-US" dirty="0"/>
          </a:p>
        </p:txBody>
      </p:sp>
    </p:spTree>
    <p:extLst>
      <p:ext uri="{BB962C8B-B14F-4D97-AF65-F5344CB8AC3E}">
        <p14:creationId xmlns:p14="http://schemas.microsoft.com/office/powerpoint/2010/main" val="344177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BD12C-1E53-A748-B75C-60A54FA4C7CE}"/>
              </a:ext>
            </a:extLst>
          </p:cNvPr>
          <p:cNvSpPr>
            <a:spLocks noGrp="1"/>
          </p:cNvSpPr>
          <p:nvPr>
            <p:ph type="title"/>
          </p:nvPr>
        </p:nvSpPr>
        <p:spPr/>
        <p:txBody>
          <a:bodyPr>
            <a:normAutofit fontScale="90000"/>
          </a:bodyPr>
          <a:lstStyle/>
          <a:p>
            <a:pPr algn="ctr"/>
            <a:r>
              <a:rPr lang="en-US" b="1" dirty="0"/>
              <a:t>Common Responses And Symptoms Of Trauma</a:t>
            </a:r>
            <a:br>
              <a:rPr lang="en-US" dirty="0"/>
            </a:br>
            <a:endParaRPr lang="en-US" dirty="0"/>
          </a:p>
        </p:txBody>
      </p:sp>
      <p:sp>
        <p:nvSpPr>
          <p:cNvPr id="3" name="Content Placeholder 2">
            <a:extLst>
              <a:ext uri="{FF2B5EF4-FFF2-40B4-BE49-F238E27FC236}">
                <a16:creationId xmlns:a16="http://schemas.microsoft.com/office/drawing/2014/main" id="{20DC773F-6DFA-2641-B9EE-8110EC964058}"/>
              </a:ext>
            </a:extLst>
          </p:cNvPr>
          <p:cNvSpPr>
            <a:spLocks noGrp="1"/>
          </p:cNvSpPr>
          <p:nvPr>
            <p:ph sz="half" idx="1"/>
          </p:nvPr>
        </p:nvSpPr>
        <p:spPr>
          <a:xfrm>
            <a:off x="1141410" y="2249485"/>
            <a:ext cx="4878389" cy="4020685"/>
          </a:xfrm>
        </p:spPr>
        <p:txBody>
          <a:bodyPr>
            <a:normAutofit fontScale="92500" lnSpcReduction="10000"/>
          </a:bodyPr>
          <a:lstStyle/>
          <a:p>
            <a:pPr fontAlgn="base"/>
            <a:r>
              <a:rPr lang="en-US" sz="2800" b="1" dirty="0"/>
              <a:t>Common physical symptoms:</a:t>
            </a:r>
            <a:endParaRPr lang="en-US" sz="2800" dirty="0"/>
          </a:p>
          <a:p>
            <a:pPr lvl="1" fontAlgn="base"/>
            <a:r>
              <a:rPr lang="en-US" sz="2200" dirty="0"/>
              <a:t>Nausea</a:t>
            </a:r>
          </a:p>
          <a:p>
            <a:pPr lvl="1" fontAlgn="base"/>
            <a:r>
              <a:rPr lang="en-US" sz="2200" dirty="0"/>
              <a:t>Dizziness</a:t>
            </a:r>
          </a:p>
          <a:p>
            <a:pPr lvl="1" fontAlgn="base"/>
            <a:r>
              <a:rPr lang="en-US" sz="2200" dirty="0"/>
              <a:t>Altered sleep patterns</a:t>
            </a:r>
          </a:p>
          <a:p>
            <a:pPr lvl="1" fontAlgn="base"/>
            <a:r>
              <a:rPr lang="en-US" sz="2200" dirty="0"/>
              <a:t>Changes in appetite</a:t>
            </a:r>
          </a:p>
          <a:p>
            <a:pPr lvl="1" fontAlgn="base"/>
            <a:r>
              <a:rPr lang="en-US" sz="2200" dirty="0"/>
              <a:t>Headaches</a:t>
            </a:r>
          </a:p>
          <a:p>
            <a:pPr lvl="1" fontAlgn="base"/>
            <a:r>
              <a:rPr lang="en-US" sz="2200" dirty="0"/>
              <a:t>Gastrointestinal problems</a:t>
            </a:r>
          </a:p>
          <a:p>
            <a:br>
              <a:rPr lang="en-US" dirty="0"/>
            </a:br>
            <a:endParaRPr lang="en-US" dirty="0"/>
          </a:p>
          <a:p>
            <a:endParaRPr lang="en-US" dirty="0"/>
          </a:p>
        </p:txBody>
      </p:sp>
      <p:sp>
        <p:nvSpPr>
          <p:cNvPr id="5" name="Content Placeholder 4">
            <a:extLst>
              <a:ext uri="{FF2B5EF4-FFF2-40B4-BE49-F238E27FC236}">
                <a16:creationId xmlns:a16="http://schemas.microsoft.com/office/drawing/2014/main" id="{737C8BE0-BBD8-D344-AD76-36B1EA6709E8}"/>
              </a:ext>
            </a:extLst>
          </p:cNvPr>
          <p:cNvSpPr>
            <a:spLocks noGrp="1"/>
          </p:cNvSpPr>
          <p:nvPr>
            <p:ph sz="half" idx="2"/>
          </p:nvPr>
        </p:nvSpPr>
        <p:spPr>
          <a:xfrm>
            <a:off x="6172200" y="2249485"/>
            <a:ext cx="5305926" cy="3837805"/>
          </a:xfrm>
        </p:spPr>
        <p:txBody>
          <a:bodyPr>
            <a:normAutofit fontScale="92500" lnSpcReduction="10000"/>
          </a:bodyPr>
          <a:lstStyle/>
          <a:p>
            <a:pPr fontAlgn="base"/>
            <a:r>
              <a:rPr lang="en-US" sz="2600" b="1" dirty="0"/>
              <a:t>Psychological disorders may include:</a:t>
            </a:r>
            <a:endParaRPr lang="en-US" sz="2600" dirty="0"/>
          </a:p>
          <a:p>
            <a:pPr lvl="1" fontAlgn="base"/>
            <a:r>
              <a:rPr lang="en-US" dirty="0"/>
              <a:t>PTSD</a:t>
            </a:r>
          </a:p>
          <a:p>
            <a:pPr lvl="1" fontAlgn="base"/>
            <a:r>
              <a:rPr lang="en-US" dirty="0"/>
              <a:t>Depression</a:t>
            </a:r>
          </a:p>
          <a:p>
            <a:pPr lvl="1" fontAlgn="base"/>
            <a:r>
              <a:rPr lang="en-US" dirty="0"/>
              <a:t>Anxiety</a:t>
            </a:r>
          </a:p>
          <a:p>
            <a:pPr lvl="1" fontAlgn="base"/>
            <a:r>
              <a:rPr lang="en-US" dirty="0"/>
              <a:t>Dissociative disorders</a:t>
            </a:r>
          </a:p>
          <a:p>
            <a:pPr lvl="1" fontAlgn="base"/>
            <a:r>
              <a:rPr lang="en-US" dirty="0"/>
              <a:t>Substance abuse problems</a:t>
            </a:r>
          </a:p>
          <a:p>
            <a:endParaRPr lang="en-US" dirty="0"/>
          </a:p>
        </p:txBody>
      </p:sp>
    </p:spTree>
    <p:extLst>
      <p:ext uri="{BB962C8B-B14F-4D97-AF65-F5344CB8AC3E}">
        <p14:creationId xmlns:p14="http://schemas.microsoft.com/office/powerpoint/2010/main" val="1506510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902CBB-F64D-8D45-9A11-CD8EED8BAF31}"/>
              </a:ext>
            </a:extLst>
          </p:cNvPr>
          <p:cNvSpPr>
            <a:spLocks noGrp="1"/>
          </p:cNvSpPr>
          <p:nvPr>
            <p:ph idx="1"/>
          </p:nvPr>
        </p:nvSpPr>
        <p:spPr>
          <a:xfrm>
            <a:off x="1066801" y="1191491"/>
            <a:ext cx="10612581" cy="5508625"/>
          </a:xfrm>
        </p:spPr>
        <p:txBody>
          <a:bodyPr>
            <a:noAutofit/>
          </a:bodyPr>
          <a:lstStyle/>
          <a:p>
            <a:pPr>
              <a:defRPr/>
            </a:pPr>
            <a:r>
              <a:rPr lang="en-US" sz="3200" dirty="0"/>
              <a:t>Proximity Seeking </a:t>
            </a:r>
          </a:p>
          <a:p>
            <a:pPr lvl="1">
              <a:defRPr/>
            </a:pPr>
            <a:r>
              <a:rPr lang="en-US" sz="2800" dirty="0"/>
              <a:t>The biological function of the attachment system, as described by Bowlby (1969/1982), is the maintenance of proximity between an infant and an expectably protective attachment figure.   </a:t>
            </a:r>
          </a:p>
          <a:p>
            <a:pPr>
              <a:defRPr/>
            </a:pPr>
            <a:r>
              <a:rPr lang="en-US" sz="3200" dirty="0"/>
              <a:t>Safe Haven</a:t>
            </a:r>
          </a:p>
          <a:p>
            <a:pPr lvl="1"/>
            <a:r>
              <a:rPr lang="en-US" sz="2800" dirty="0"/>
              <a:t>Three types of situations that elicit attachment behavior:</a:t>
            </a:r>
          </a:p>
          <a:p>
            <a:pPr lvl="2"/>
            <a:r>
              <a:rPr lang="en-US" sz="2600" dirty="0"/>
              <a:t>1. Frightening or alarming environmental events</a:t>
            </a:r>
          </a:p>
          <a:p>
            <a:pPr lvl="2"/>
            <a:r>
              <a:rPr lang="en-US" sz="2600" dirty="0"/>
              <a:t>2. Illness, injury, or fatigue</a:t>
            </a:r>
          </a:p>
          <a:p>
            <a:pPr lvl="2"/>
            <a:r>
              <a:rPr lang="en-US" sz="2600" dirty="0"/>
              <a:t>3. Separation or threat of separation from attachment figures</a:t>
            </a:r>
          </a:p>
          <a:p>
            <a:pPr lvl="1">
              <a:defRPr/>
            </a:pPr>
            <a:endParaRPr lang="en-US" sz="2800" dirty="0"/>
          </a:p>
        </p:txBody>
      </p:sp>
      <p:sp>
        <p:nvSpPr>
          <p:cNvPr id="3" name="Title 2">
            <a:extLst>
              <a:ext uri="{FF2B5EF4-FFF2-40B4-BE49-F238E27FC236}">
                <a16:creationId xmlns:a16="http://schemas.microsoft.com/office/drawing/2014/main" id="{CDC9E8E7-3B28-AE4B-951F-CF831DB7319C}"/>
              </a:ext>
            </a:extLst>
          </p:cNvPr>
          <p:cNvSpPr>
            <a:spLocks noGrp="1"/>
          </p:cNvSpPr>
          <p:nvPr>
            <p:ph type="title"/>
          </p:nvPr>
        </p:nvSpPr>
        <p:spPr>
          <a:xfrm>
            <a:off x="1066801" y="152400"/>
            <a:ext cx="9409114" cy="1219200"/>
          </a:xfrm>
        </p:spPr>
        <p:txBody>
          <a:bodyPr>
            <a:normAutofit/>
          </a:bodyPr>
          <a:lstStyle/>
          <a:p>
            <a:pPr algn="ctr">
              <a:defRPr/>
            </a:pPr>
            <a:r>
              <a:rPr lang="en-US" sz="3200" dirty="0"/>
              <a:t>Key Principles of Attachment</a:t>
            </a:r>
          </a:p>
        </p:txBody>
      </p:sp>
    </p:spTree>
    <p:extLst>
      <p:ext uri="{BB962C8B-B14F-4D97-AF65-F5344CB8AC3E}">
        <p14:creationId xmlns:p14="http://schemas.microsoft.com/office/powerpoint/2010/main" val="2262593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71C1-EE28-EC42-8A6C-53AC6F3266E4}"/>
              </a:ext>
            </a:extLst>
          </p:cNvPr>
          <p:cNvSpPr>
            <a:spLocks noGrp="1"/>
          </p:cNvSpPr>
          <p:nvPr>
            <p:ph type="title"/>
          </p:nvPr>
        </p:nvSpPr>
        <p:spPr/>
        <p:txBody>
          <a:bodyPr/>
          <a:lstStyle/>
          <a:p>
            <a:pPr algn="ctr"/>
            <a:r>
              <a:rPr lang="en-US" dirty="0"/>
              <a:t>Key Principals (2)</a:t>
            </a:r>
          </a:p>
        </p:txBody>
      </p:sp>
      <p:sp>
        <p:nvSpPr>
          <p:cNvPr id="3" name="Content Placeholder 2">
            <a:extLst>
              <a:ext uri="{FF2B5EF4-FFF2-40B4-BE49-F238E27FC236}">
                <a16:creationId xmlns:a16="http://schemas.microsoft.com/office/drawing/2014/main" id="{6E32AA45-5152-DC41-96C1-F287F758D8B7}"/>
              </a:ext>
            </a:extLst>
          </p:cNvPr>
          <p:cNvSpPr>
            <a:spLocks noGrp="1"/>
          </p:cNvSpPr>
          <p:nvPr>
            <p:ph idx="1"/>
          </p:nvPr>
        </p:nvSpPr>
        <p:spPr/>
        <p:txBody>
          <a:bodyPr/>
          <a:lstStyle/>
          <a:p>
            <a:pPr>
              <a:defRPr/>
            </a:pPr>
            <a:r>
              <a:rPr lang="en-US" sz="3200" dirty="0"/>
              <a:t>Secure Base</a:t>
            </a:r>
          </a:p>
          <a:p>
            <a:pPr lvl="1">
              <a:defRPr/>
            </a:pPr>
            <a:r>
              <a:rPr lang="en-US" sz="2800" dirty="0"/>
              <a:t>The attachment figure provides a secure base for exploration and, relatedly, a sense of felt security</a:t>
            </a:r>
          </a:p>
          <a:p>
            <a:endParaRPr lang="en-US" dirty="0"/>
          </a:p>
        </p:txBody>
      </p:sp>
    </p:spTree>
    <p:extLst>
      <p:ext uri="{BB962C8B-B14F-4D97-AF65-F5344CB8AC3E}">
        <p14:creationId xmlns:p14="http://schemas.microsoft.com/office/powerpoint/2010/main" val="2030993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Inner connection with others:</a:t>
            </a:r>
            <a:br>
              <a:rPr lang="en-US" dirty="0"/>
            </a:br>
            <a:r>
              <a:rPr lang="en-US" b="1"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Ayuthaya"/>
              </a:rPr>
              <a:t>Internal Working Model (Schema)</a:t>
            </a:r>
          </a:p>
        </p:txBody>
      </p:sp>
      <p:sp>
        <p:nvSpPr>
          <p:cNvPr id="3" name="Content Placeholder 2"/>
          <p:cNvSpPr>
            <a:spLocks noGrp="1"/>
          </p:cNvSpPr>
          <p:nvPr>
            <p:ph idx="1"/>
          </p:nvPr>
        </p:nvSpPr>
        <p:spPr/>
        <p:txBody>
          <a:bodyPr>
            <a:normAutofit fontScale="92500" lnSpcReduction="10000"/>
          </a:bodyPr>
          <a:lstStyle/>
          <a:p>
            <a:r>
              <a:rPr lang="en-US" sz="3600" dirty="0"/>
              <a:t>I am </a:t>
            </a:r>
          </a:p>
          <a:p>
            <a:r>
              <a:rPr lang="en-US" sz="3600" dirty="0"/>
              <a:t>Other people are</a:t>
            </a:r>
          </a:p>
          <a:p>
            <a:r>
              <a:rPr lang="en-US" sz="3600" dirty="0"/>
              <a:t>God is</a:t>
            </a:r>
          </a:p>
          <a:p>
            <a:r>
              <a:rPr lang="en-US" sz="3600" dirty="0"/>
              <a:t>The world is</a:t>
            </a:r>
          </a:p>
          <a:p>
            <a:r>
              <a:rPr lang="en-US" sz="3600" dirty="0"/>
              <a:t>Therefore I will</a:t>
            </a:r>
          </a:p>
        </p:txBody>
      </p:sp>
      <p:sp>
        <p:nvSpPr>
          <p:cNvPr id="4" name="Footer Placeholder 3"/>
          <p:cNvSpPr>
            <a:spLocks noGrp="1"/>
          </p:cNvSpPr>
          <p:nvPr>
            <p:ph type="ftr" sz="quarter" idx="11"/>
          </p:nvPr>
        </p:nvSpPr>
        <p:spPr>
          <a:xfrm>
            <a:off x="8565099" y="6177743"/>
            <a:ext cx="6239309" cy="365125"/>
          </a:xfrm>
        </p:spPr>
        <p:txBody>
          <a:bodyPr/>
          <a:lstStyle/>
          <a:p>
            <a:r>
              <a:rPr lang="nl-NL"/>
              <a:t>(c) 2011  Stephanie Van Deusen, Ph.D. </a:t>
            </a:r>
            <a:endParaRPr lang="en-US"/>
          </a:p>
        </p:txBody>
      </p:sp>
    </p:spTree>
    <p:extLst>
      <p:ext uri="{BB962C8B-B14F-4D97-AF65-F5344CB8AC3E}">
        <p14:creationId xmlns:p14="http://schemas.microsoft.com/office/powerpoint/2010/main" val="442855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1F25-14B8-6645-9232-95DA4E661912}"/>
              </a:ext>
            </a:extLst>
          </p:cNvPr>
          <p:cNvSpPr>
            <a:spLocks noGrp="1"/>
          </p:cNvSpPr>
          <p:nvPr>
            <p:ph type="title"/>
          </p:nvPr>
        </p:nvSpPr>
        <p:spPr>
          <a:xfrm>
            <a:off x="1141413" y="299863"/>
            <a:ext cx="9905998" cy="1478570"/>
          </a:xfrm>
        </p:spPr>
        <p:txBody>
          <a:bodyPr/>
          <a:lstStyle/>
          <a:p>
            <a:pPr algn="ctr"/>
            <a:r>
              <a:rPr lang="en-US" dirty="0"/>
              <a:t>Attachment </a:t>
            </a:r>
            <a:br>
              <a:rPr lang="en-US" dirty="0"/>
            </a:br>
            <a:r>
              <a:rPr lang="en-US" sz="2400" dirty="0"/>
              <a:t>(Richard Rohr, Falling Upward)</a:t>
            </a:r>
          </a:p>
        </p:txBody>
      </p:sp>
      <p:sp>
        <p:nvSpPr>
          <p:cNvPr id="3" name="Content Placeholder 2">
            <a:extLst>
              <a:ext uri="{FF2B5EF4-FFF2-40B4-BE49-F238E27FC236}">
                <a16:creationId xmlns:a16="http://schemas.microsoft.com/office/drawing/2014/main" id="{0240BC37-4877-1E4F-92EE-4A418A17E6EE}"/>
              </a:ext>
            </a:extLst>
          </p:cNvPr>
          <p:cNvSpPr>
            <a:spLocks noGrp="1"/>
          </p:cNvSpPr>
          <p:nvPr>
            <p:ph idx="1"/>
          </p:nvPr>
        </p:nvSpPr>
        <p:spPr>
          <a:xfrm>
            <a:off x="1141412" y="1939636"/>
            <a:ext cx="9905999" cy="4641273"/>
          </a:xfrm>
        </p:spPr>
        <p:txBody>
          <a:bodyPr>
            <a:normAutofit/>
          </a:bodyPr>
          <a:lstStyle/>
          <a:p>
            <a:r>
              <a:rPr lang="en-US" dirty="0"/>
              <a:t>The archetypal idea of “home” points in two directions at once.  It points backwards toward an original hint and taste for union, starting in the body of our mother. We all came from some kind of home, even a bad one, that always plants the foundational seed of a possible and ideal paradise.  And it points forward, urging us toward the realization that this hint and taste of union might actually be true.  It guides us like an inner compass or homing device…Most of us cannot let go of this implanted promise.  Some would call this homing device their soul, and some would call it the indwelling Holy Spirit, and some might just call it nostalgia or daydream.  All I know is that it will not be ignored.</a:t>
            </a:r>
          </a:p>
        </p:txBody>
      </p:sp>
    </p:spTree>
    <p:extLst>
      <p:ext uri="{BB962C8B-B14F-4D97-AF65-F5344CB8AC3E}">
        <p14:creationId xmlns:p14="http://schemas.microsoft.com/office/powerpoint/2010/main" val="2958768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2EB0-3E9D-344D-BBE3-010F86C4A992}"/>
              </a:ext>
            </a:extLst>
          </p:cNvPr>
          <p:cNvSpPr>
            <a:spLocks noGrp="1"/>
          </p:cNvSpPr>
          <p:nvPr>
            <p:ph type="title"/>
          </p:nvPr>
        </p:nvSpPr>
        <p:spPr>
          <a:xfrm>
            <a:off x="1141413" y="618518"/>
            <a:ext cx="10662660" cy="1478570"/>
          </a:xfrm>
        </p:spPr>
        <p:txBody>
          <a:bodyPr/>
          <a:lstStyle/>
          <a:p>
            <a:r>
              <a:rPr lang="en-US" dirty="0"/>
              <a:t>This is the loop—the “Enso”, the re-enactment</a:t>
            </a:r>
          </a:p>
        </p:txBody>
      </p:sp>
      <p:pic>
        <p:nvPicPr>
          <p:cNvPr id="4" name="Content Placeholder 3">
            <a:extLst>
              <a:ext uri="{FF2B5EF4-FFF2-40B4-BE49-F238E27FC236}">
                <a16:creationId xmlns:a16="http://schemas.microsoft.com/office/drawing/2014/main" id="{02A2771E-8B66-3644-ADAA-3F88032E45A0}"/>
              </a:ext>
            </a:extLst>
          </p:cNvPr>
          <p:cNvPicPr>
            <a:picLocks noGrp="1" noChangeAspect="1"/>
          </p:cNvPicPr>
          <p:nvPr>
            <p:ph idx="1"/>
          </p:nvPr>
        </p:nvPicPr>
        <p:blipFill>
          <a:blip r:embed="rId2"/>
          <a:stretch>
            <a:fillRect/>
          </a:stretch>
        </p:blipFill>
        <p:spPr>
          <a:xfrm>
            <a:off x="2770909" y="2097087"/>
            <a:ext cx="6428509" cy="4234439"/>
          </a:xfrm>
        </p:spPr>
      </p:pic>
    </p:spTree>
    <p:extLst>
      <p:ext uri="{BB962C8B-B14F-4D97-AF65-F5344CB8AC3E}">
        <p14:creationId xmlns:p14="http://schemas.microsoft.com/office/powerpoint/2010/main" val="1523661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550F-9845-AE45-893A-B0881B240CE5}"/>
              </a:ext>
            </a:extLst>
          </p:cNvPr>
          <p:cNvSpPr>
            <a:spLocks noGrp="1"/>
          </p:cNvSpPr>
          <p:nvPr>
            <p:ph type="title"/>
          </p:nvPr>
        </p:nvSpPr>
        <p:spPr/>
        <p:txBody>
          <a:bodyPr/>
          <a:lstStyle/>
          <a:p>
            <a:pPr algn="ctr"/>
            <a:r>
              <a:rPr lang="en-US" dirty="0"/>
              <a:t>The Cycle of Healthy Attachment—First Year</a:t>
            </a:r>
          </a:p>
        </p:txBody>
      </p:sp>
      <p:pic>
        <p:nvPicPr>
          <p:cNvPr id="4" name="Content Placeholder 3">
            <a:extLst>
              <a:ext uri="{FF2B5EF4-FFF2-40B4-BE49-F238E27FC236}">
                <a16:creationId xmlns:a16="http://schemas.microsoft.com/office/drawing/2014/main" id="{F0121054-5DDB-0D49-BF3A-E821A03CB641}"/>
              </a:ext>
            </a:extLst>
          </p:cNvPr>
          <p:cNvPicPr>
            <a:picLocks noGrp="1" noChangeAspect="1"/>
          </p:cNvPicPr>
          <p:nvPr>
            <p:ph idx="1"/>
          </p:nvPr>
        </p:nvPicPr>
        <p:blipFill>
          <a:blip r:embed="rId2"/>
          <a:stretch>
            <a:fillRect/>
          </a:stretch>
        </p:blipFill>
        <p:spPr>
          <a:xfrm>
            <a:off x="2410691" y="1870364"/>
            <a:ext cx="7245927" cy="4627418"/>
          </a:xfrm>
        </p:spPr>
      </p:pic>
    </p:spTree>
    <p:extLst>
      <p:ext uri="{BB962C8B-B14F-4D97-AF65-F5344CB8AC3E}">
        <p14:creationId xmlns:p14="http://schemas.microsoft.com/office/powerpoint/2010/main" val="2761293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4EE5-64D2-CB4D-8357-BD72311FB43E}"/>
              </a:ext>
            </a:extLst>
          </p:cNvPr>
          <p:cNvSpPr>
            <a:spLocks noGrp="1"/>
          </p:cNvSpPr>
          <p:nvPr>
            <p:ph type="title"/>
          </p:nvPr>
        </p:nvSpPr>
        <p:spPr/>
        <p:txBody>
          <a:bodyPr/>
          <a:lstStyle/>
          <a:p>
            <a:pPr>
              <a:defRPr/>
            </a:pPr>
            <a:r>
              <a:rPr lang="en-US" dirty="0"/>
              <a:t>Attachment IWM (1)</a:t>
            </a:r>
          </a:p>
        </p:txBody>
      </p:sp>
      <p:sp>
        <p:nvSpPr>
          <p:cNvPr id="3" name="Content Placeholder 2">
            <a:extLst>
              <a:ext uri="{FF2B5EF4-FFF2-40B4-BE49-F238E27FC236}">
                <a16:creationId xmlns:a16="http://schemas.microsoft.com/office/drawing/2014/main" id="{ECFFFBD1-ADB7-2647-BC9F-47DB7096A73A}"/>
              </a:ext>
            </a:extLst>
          </p:cNvPr>
          <p:cNvSpPr>
            <a:spLocks noGrp="1"/>
          </p:cNvSpPr>
          <p:nvPr>
            <p:ph idx="1"/>
          </p:nvPr>
        </p:nvSpPr>
        <p:spPr/>
        <p:txBody>
          <a:bodyPr/>
          <a:lstStyle/>
          <a:p>
            <a:pPr>
              <a:defRPr/>
            </a:pPr>
            <a:r>
              <a:rPr lang="en-US" dirty="0"/>
              <a:t>It is relatively easy for me to become emotionally close to others. I am comfortable depending on others and having others depend on me. I don't worry about being alone or having others not accept me.</a:t>
            </a:r>
          </a:p>
          <a:p>
            <a:pPr>
              <a:defRPr/>
            </a:pPr>
            <a:endParaRPr lang="en-US" dirty="0"/>
          </a:p>
        </p:txBody>
      </p:sp>
      <p:sp>
        <p:nvSpPr>
          <p:cNvPr id="4" name="Footer Placeholder 3">
            <a:extLst>
              <a:ext uri="{FF2B5EF4-FFF2-40B4-BE49-F238E27FC236}">
                <a16:creationId xmlns:a16="http://schemas.microsoft.com/office/drawing/2014/main" id="{095CFF83-38DE-6C45-A57C-EDED8FA2EF45}"/>
              </a:ext>
            </a:extLst>
          </p:cNvPr>
          <p:cNvSpPr>
            <a:spLocks noGrp="1"/>
          </p:cNvSpPr>
          <p:nvPr>
            <p:ph type="ftr" sz="quarter" idx="11"/>
          </p:nvPr>
        </p:nvSpPr>
        <p:spPr>
          <a:noFill/>
        </p:spPr>
        <p:txBody>
          <a:bodyPr/>
          <a:lstStyle/>
          <a:p>
            <a:pPr>
              <a:defRPr/>
            </a:pPr>
            <a:r>
              <a:rPr lang="es-ES"/>
              <a:t>www.svandeusenphd-stages.com</a:t>
            </a:r>
          </a:p>
        </p:txBody>
      </p:sp>
    </p:spTree>
    <p:extLst>
      <p:ext uri="{BB962C8B-B14F-4D97-AF65-F5344CB8AC3E}">
        <p14:creationId xmlns:p14="http://schemas.microsoft.com/office/powerpoint/2010/main" val="19342836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033C-3824-B141-9DD5-2138C5931BF9}"/>
              </a:ext>
            </a:extLst>
          </p:cNvPr>
          <p:cNvSpPr>
            <a:spLocks noGrp="1"/>
          </p:cNvSpPr>
          <p:nvPr>
            <p:ph type="title"/>
          </p:nvPr>
        </p:nvSpPr>
        <p:spPr/>
        <p:txBody>
          <a:bodyPr/>
          <a:lstStyle/>
          <a:p>
            <a:pPr>
              <a:defRPr/>
            </a:pPr>
            <a:r>
              <a:rPr lang="en-US" dirty="0"/>
              <a:t>Attachment IWM (2)</a:t>
            </a:r>
          </a:p>
        </p:txBody>
      </p:sp>
      <p:sp>
        <p:nvSpPr>
          <p:cNvPr id="3" name="Content Placeholder 2">
            <a:extLst>
              <a:ext uri="{FF2B5EF4-FFF2-40B4-BE49-F238E27FC236}">
                <a16:creationId xmlns:a16="http://schemas.microsoft.com/office/drawing/2014/main" id="{D3521C5C-4600-B84C-887C-6594AAA649F7}"/>
              </a:ext>
            </a:extLst>
          </p:cNvPr>
          <p:cNvSpPr>
            <a:spLocks noGrp="1"/>
          </p:cNvSpPr>
          <p:nvPr>
            <p:ph idx="1"/>
          </p:nvPr>
        </p:nvSpPr>
        <p:spPr/>
        <p:txBody>
          <a:bodyPr/>
          <a:lstStyle/>
          <a:p>
            <a:pPr>
              <a:defRPr/>
            </a:pPr>
            <a:r>
              <a:rPr lang="en-US" dirty="0"/>
              <a:t>I am comfortable without close emotional relationships. It is very important to me to feel independent and self-sufficient, and I prefer not to depend on others or have others depend on me.</a:t>
            </a:r>
          </a:p>
          <a:p>
            <a:pPr>
              <a:defRPr/>
            </a:pPr>
            <a:endParaRPr lang="en-US" dirty="0"/>
          </a:p>
        </p:txBody>
      </p:sp>
      <p:sp>
        <p:nvSpPr>
          <p:cNvPr id="4" name="Footer Placeholder 3">
            <a:extLst>
              <a:ext uri="{FF2B5EF4-FFF2-40B4-BE49-F238E27FC236}">
                <a16:creationId xmlns:a16="http://schemas.microsoft.com/office/drawing/2014/main" id="{71D3F90E-B0ED-754C-8388-11A537B129A1}"/>
              </a:ext>
            </a:extLst>
          </p:cNvPr>
          <p:cNvSpPr>
            <a:spLocks noGrp="1"/>
          </p:cNvSpPr>
          <p:nvPr>
            <p:ph type="ftr" sz="quarter" idx="11"/>
          </p:nvPr>
        </p:nvSpPr>
        <p:spPr>
          <a:noFill/>
        </p:spPr>
        <p:txBody>
          <a:bodyPr/>
          <a:lstStyle/>
          <a:p>
            <a:pPr>
              <a:defRPr/>
            </a:pPr>
            <a:r>
              <a:rPr lang="es-ES"/>
              <a:t>www.svandeusenphd-stages.com</a:t>
            </a:r>
          </a:p>
        </p:txBody>
      </p:sp>
    </p:spTree>
    <p:extLst>
      <p:ext uri="{BB962C8B-B14F-4D97-AF65-F5344CB8AC3E}">
        <p14:creationId xmlns:p14="http://schemas.microsoft.com/office/powerpoint/2010/main" val="24089086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8E98-41E5-9A46-92CD-91506C43035A}"/>
              </a:ext>
            </a:extLst>
          </p:cNvPr>
          <p:cNvSpPr>
            <a:spLocks noGrp="1"/>
          </p:cNvSpPr>
          <p:nvPr>
            <p:ph type="title"/>
          </p:nvPr>
        </p:nvSpPr>
        <p:spPr/>
        <p:txBody>
          <a:bodyPr/>
          <a:lstStyle/>
          <a:p>
            <a:pPr>
              <a:defRPr/>
            </a:pPr>
            <a:r>
              <a:rPr lang="en-US" dirty="0"/>
              <a:t>Attachment IWM (3)</a:t>
            </a:r>
          </a:p>
        </p:txBody>
      </p:sp>
      <p:sp>
        <p:nvSpPr>
          <p:cNvPr id="3" name="Content Placeholder 2">
            <a:extLst>
              <a:ext uri="{FF2B5EF4-FFF2-40B4-BE49-F238E27FC236}">
                <a16:creationId xmlns:a16="http://schemas.microsoft.com/office/drawing/2014/main" id="{58932638-6483-B148-A4C4-C9FF2EA989EE}"/>
              </a:ext>
            </a:extLst>
          </p:cNvPr>
          <p:cNvSpPr>
            <a:spLocks noGrp="1"/>
          </p:cNvSpPr>
          <p:nvPr>
            <p:ph idx="1"/>
          </p:nvPr>
        </p:nvSpPr>
        <p:spPr/>
        <p:txBody>
          <a:bodyPr/>
          <a:lstStyle/>
          <a:p>
            <a:r>
              <a:rPr lang="en-US" altLang="en-US">
                <a:ea typeface="ＭＳ Ｐゴシック" panose="020B0600070205080204" pitchFamily="34" charset="-128"/>
              </a:rPr>
              <a:t>I want to be completely emotionally intimate with others, but I often find that others are reluctant to get as close as I would like. I am uncomfortable being without close relationships, but I sometimes worry that others don't value me as much as I value them.</a:t>
            </a:r>
          </a:p>
          <a:p>
            <a:endParaRPr lang="en-US" altLang="en-US">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23C52180-3C58-4043-9D2E-B0B82581D96C}"/>
              </a:ext>
            </a:extLst>
          </p:cNvPr>
          <p:cNvSpPr>
            <a:spLocks noGrp="1"/>
          </p:cNvSpPr>
          <p:nvPr>
            <p:ph type="ftr" sz="quarter" idx="11"/>
          </p:nvPr>
        </p:nvSpPr>
        <p:spPr>
          <a:noFill/>
        </p:spPr>
        <p:txBody>
          <a:bodyPr/>
          <a:lstStyle/>
          <a:p>
            <a:pPr>
              <a:defRPr/>
            </a:pPr>
            <a:r>
              <a:rPr lang="es-ES"/>
              <a:t>www.svandeusenphd-stages.com</a:t>
            </a:r>
          </a:p>
        </p:txBody>
      </p:sp>
    </p:spTree>
    <p:extLst>
      <p:ext uri="{BB962C8B-B14F-4D97-AF65-F5344CB8AC3E}">
        <p14:creationId xmlns:p14="http://schemas.microsoft.com/office/powerpoint/2010/main" val="2495408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3E33-A5B8-B445-ABEF-AF729E37E27F}"/>
              </a:ext>
            </a:extLst>
          </p:cNvPr>
          <p:cNvSpPr>
            <a:spLocks noGrp="1"/>
          </p:cNvSpPr>
          <p:nvPr>
            <p:ph type="title"/>
          </p:nvPr>
        </p:nvSpPr>
        <p:spPr/>
        <p:txBody>
          <a:bodyPr/>
          <a:lstStyle/>
          <a:p>
            <a:pPr>
              <a:defRPr/>
            </a:pPr>
            <a:r>
              <a:rPr lang="en-US" dirty="0"/>
              <a:t>Attachment IWM (4)</a:t>
            </a:r>
          </a:p>
        </p:txBody>
      </p:sp>
      <p:sp>
        <p:nvSpPr>
          <p:cNvPr id="3" name="Content Placeholder 2">
            <a:extLst>
              <a:ext uri="{FF2B5EF4-FFF2-40B4-BE49-F238E27FC236}">
                <a16:creationId xmlns:a16="http://schemas.microsoft.com/office/drawing/2014/main" id="{106F34B9-6124-B943-AB23-D86843340DBF}"/>
              </a:ext>
            </a:extLst>
          </p:cNvPr>
          <p:cNvSpPr>
            <a:spLocks noGrp="1"/>
          </p:cNvSpPr>
          <p:nvPr>
            <p:ph idx="1"/>
          </p:nvPr>
        </p:nvSpPr>
        <p:spPr/>
        <p:txBody>
          <a:bodyPr/>
          <a:lstStyle/>
          <a:p>
            <a:r>
              <a:rPr lang="en-US" altLang="en-US">
                <a:ea typeface="ＭＳ Ｐゴシック" panose="020B0600070205080204" pitchFamily="34" charset="-128"/>
              </a:rPr>
              <a:t>I am somewhat uncomfortable getting close to others. I want emotionally close relationships, but I find it difficult to trust others completely, or to depend on them. I sometimes worry that I will be hurt if I allow myself to become too close to others. </a:t>
            </a:r>
          </a:p>
          <a:p>
            <a:endParaRPr lang="en-US" altLang="en-US">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0E157CD9-B5E1-4448-AB6B-C38432671794}"/>
              </a:ext>
            </a:extLst>
          </p:cNvPr>
          <p:cNvSpPr>
            <a:spLocks noGrp="1"/>
          </p:cNvSpPr>
          <p:nvPr>
            <p:ph type="ftr" sz="quarter" idx="11"/>
          </p:nvPr>
        </p:nvSpPr>
        <p:spPr>
          <a:noFill/>
        </p:spPr>
        <p:txBody>
          <a:bodyPr/>
          <a:lstStyle/>
          <a:p>
            <a:pPr>
              <a:defRPr/>
            </a:pPr>
            <a:r>
              <a:rPr lang="es-ES"/>
              <a:t>www.svandeusenphd-stages.com</a:t>
            </a:r>
          </a:p>
        </p:txBody>
      </p:sp>
    </p:spTree>
    <p:extLst>
      <p:ext uri="{BB962C8B-B14F-4D97-AF65-F5344CB8AC3E}">
        <p14:creationId xmlns:p14="http://schemas.microsoft.com/office/powerpoint/2010/main" val="48785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828800" y="1295400"/>
            <a:ext cx="8534400" cy="2057400"/>
          </a:xfrm>
        </p:spPr>
        <p:txBody>
          <a:bodyPr>
            <a:normAutofit/>
          </a:bodyPr>
          <a:lstStyle/>
          <a:p>
            <a:pPr eaLnBrk="1" hangingPunct="1">
              <a:defRPr/>
            </a:pPr>
            <a:r>
              <a:rPr lang="en-US" dirty="0"/>
              <a:t>Way of Understanding: </a:t>
            </a:r>
            <a:br>
              <a:rPr lang="en-US" dirty="0"/>
            </a:br>
            <a:r>
              <a:rPr lang="en-US" dirty="0">
                <a:solidFill>
                  <a:srgbClr val="FF6600"/>
                </a:solidFill>
                <a:effectLst>
                  <a:outerShdw blurRad="38100" dist="38100" dir="2700000" algn="tl">
                    <a:srgbClr val="000000"/>
                  </a:outerShdw>
                </a:effectLst>
                <a:latin typeface="Staccato222 BT" pitchFamily="66" charset="0"/>
              </a:rPr>
              <a:t>A Trauma-Informed Model</a:t>
            </a:r>
          </a:p>
        </p:txBody>
      </p:sp>
      <p:sp>
        <p:nvSpPr>
          <p:cNvPr id="63495" name="Rectangle 7"/>
          <p:cNvSpPr>
            <a:spLocks noGrp="1" noChangeArrowheads="1"/>
          </p:cNvSpPr>
          <p:nvPr>
            <p:ph type="subTitle" idx="1"/>
          </p:nvPr>
        </p:nvSpPr>
        <p:spPr>
          <a:xfrm>
            <a:off x="1981200" y="3810000"/>
            <a:ext cx="8153400" cy="1752600"/>
          </a:xfrm>
        </p:spPr>
        <p:txBody>
          <a:bodyPr>
            <a:normAutofit lnSpcReduction="10000"/>
          </a:bodyPr>
          <a:lstStyle/>
          <a:p>
            <a:pPr eaLnBrk="1" hangingPunct="1">
              <a:lnSpc>
                <a:spcPct val="90000"/>
              </a:lnSpc>
              <a:defRPr/>
            </a:pPr>
            <a:r>
              <a:rPr lang="en-US" sz="2400" b="1" u="sng" dirty="0"/>
              <a:t>BEING INVITED</a:t>
            </a:r>
            <a:r>
              <a:rPr lang="en-US" sz="2400" b="1" dirty="0"/>
              <a:t> under the trauma membrane comes as we pass tests regarding our knowledge concerning the trauma circumstance, and also pass tests of trustworthiness” </a:t>
            </a:r>
          </a:p>
          <a:p>
            <a:pPr eaLnBrk="1" hangingPunct="1">
              <a:lnSpc>
                <a:spcPct val="90000"/>
              </a:lnSpc>
              <a:defRPr/>
            </a:pPr>
            <a:r>
              <a:rPr lang="en-US" sz="2400" b="1" dirty="0"/>
              <a:t>(Lindy &amp; Wilson, 2001, p. 436)</a:t>
            </a:r>
          </a:p>
          <a:p>
            <a:pPr eaLnBrk="1" hangingPunct="1">
              <a:lnSpc>
                <a:spcPct val="90000"/>
              </a:lnSpc>
              <a:defRPr/>
            </a:pPr>
            <a:endParaRPr lang="en-US" sz="2400" b="1" dirty="0"/>
          </a:p>
          <a:p>
            <a:pPr eaLnBrk="1" hangingPunct="1">
              <a:lnSpc>
                <a:spcPct val="90000"/>
              </a:lnSpc>
              <a:defRPr/>
            </a:pPr>
            <a:endParaRPr lang="es-ES_tradnl" sz="2400" dirty="0"/>
          </a:p>
        </p:txBody>
      </p:sp>
    </p:spTree>
    <p:extLst>
      <p:ext uri="{BB962C8B-B14F-4D97-AF65-F5344CB8AC3E}">
        <p14:creationId xmlns:p14="http://schemas.microsoft.com/office/powerpoint/2010/main" val="365555439"/>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B07CE-9018-B84B-B7F2-33F77B144A98}"/>
              </a:ext>
            </a:extLst>
          </p:cNvPr>
          <p:cNvSpPr>
            <a:spLocks noGrp="1"/>
          </p:cNvSpPr>
          <p:nvPr>
            <p:ph idx="1"/>
          </p:nvPr>
        </p:nvSpPr>
        <p:spPr>
          <a:xfrm>
            <a:off x="1163782" y="1095375"/>
            <a:ext cx="10210800" cy="5289550"/>
          </a:xfrm>
        </p:spPr>
        <p:txBody>
          <a:bodyPr>
            <a:normAutofit lnSpcReduction="10000"/>
          </a:bodyPr>
          <a:lstStyle/>
          <a:p>
            <a:pPr>
              <a:defRPr/>
            </a:pPr>
            <a:r>
              <a:rPr lang="en-US" b="1" dirty="0"/>
              <a:t>Disembodied </a:t>
            </a:r>
          </a:p>
          <a:p>
            <a:pPr>
              <a:defRPr/>
            </a:pPr>
            <a:r>
              <a:rPr lang="en-US" b="1" dirty="0"/>
              <a:t>Skills to manage affect and social engagement were impacted in the attachment relationship</a:t>
            </a:r>
          </a:p>
          <a:p>
            <a:pPr lvl="1">
              <a:defRPr/>
            </a:pPr>
            <a:r>
              <a:rPr lang="en-US" sz="2400" b="1" dirty="0"/>
              <a:t>Fear of intimacy</a:t>
            </a:r>
          </a:p>
          <a:p>
            <a:pPr lvl="2">
              <a:defRPr/>
            </a:pPr>
            <a:r>
              <a:rPr lang="en-US" sz="2400" b="1" dirty="0"/>
              <a:t>Struggles with emotional connection</a:t>
            </a:r>
          </a:p>
          <a:p>
            <a:pPr lvl="2">
              <a:defRPr/>
            </a:pPr>
            <a:r>
              <a:rPr lang="en-US" sz="2400" b="1" dirty="0"/>
              <a:t>Struggles with disclosure of private thoughts and feelings</a:t>
            </a:r>
          </a:p>
          <a:p>
            <a:pPr lvl="2">
              <a:defRPr/>
            </a:pPr>
            <a:r>
              <a:rPr lang="en-US" sz="2400" b="1" dirty="0"/>
              <a:t>Struggles with nonsexual touch </a:t>
            </a:r>
          </a:p>
          <a:p>
            <a:pPr>
              <a:defRPr/>
            </a:pPr>
            <a:r>
              <a:rPr lang="en-US" b="1" dirty="0"/>
              <a:t>Relationship rules:</a:t>
            </a:r>
          </a:p>
          <a:p>
            <a:pPr lvl="1">
              <a:defRPr/>
            </a:pPr>
            <a:r>
              <a:rPr lang="en-US" sz="2400" b="1" dirty="0"/>
              <a:t>Other people are not reliable, dependable, or trustworthy when it comes to my needs</a:t>
            </a:r>
          </a:p>
          <a:p>
            <a:pPr lvl="1">
              <a:defRPr/>
            </a:pPr>
            <a:r>
              <a:rPr lang="en-US" sz="2400" b="1" dirty="0"/>
              <a:t>I must rely on myself alone in order to meet my needs</a:t>
            </a:r>
          </a:p>
          <a:p>
            <a:pPr>
              <a:defRPr/>
            </a:pPr>
            <a:endParaRPr lang="en-US" dirty="0"/>
          </a:p>
        </p:txBody>
      </p:sp>
      <p:sp>
        <p:nvSpPr>
          <p:cNvPr id="3" name="Title 2">
            <a:extLst>
              <a:ext uri="{FF2B5EF4-FFF2-40B4-BE49-F238E27FC236}">
                <a16:creationId xmlns:a16="http://schemas.microsoft.com/office/drawing/2014/main" id="{50FB722F-29BA-9F49-AE5B-2B68BB382898}"/>
              </a:ext>
            </a:extLst>
          </p:cNvPr>
          <p:cNvSpPr>
            <a:spLocks noGrp="1"/>
          </p:cNvSpPr>
          <p:nvPr>
            <p:ph type="title"/>
          </p:nvPr>
        </p:nvSpPr>
        <p:spPr>
          <a:xfrm>
            <a:off x="1992313" y="333375"/>
            <a:ext cx="8229600" cy="762000"/>
          </a:xfrm>
        </p:spPr>
        <p:txBody>
          <a:bodyPr>
            <a:normAutofit fontScale="90000"/>
          </a:bodyPr>
          <a:lstStyle/>
          <a:p>
            <a:pPr algn="ctr">
              <a:defRPr/>
            </a:pPr>
            <a:r>
              <a:rPr lang="en-US" dirty="0"/>
              <a:t>Avoidant Attachment Style (2)</a:t>
            </a:r>
            <a:br>
              <a:rPr lang="en-US" sz="2700" dirty="0"/>
            </a:br>
            <a:r>
              <a:rPr lang="en-US" sz="2000" b="1" dirty="0"/>
              <a:t>Positive view of self, negative view of others</a:t>
            </a:r>
            <a:br>
              <a:rPr lang="en-US" sz="2000" b="1" dirty="0"/>
            </a:br>
            <a:endParaRPr lang="en-US" sz="2000" b="1" dirty="0"/>
          </a:p>
        </p:txBody>
      </p:sp>
    </p:spTree>
    <p:extLst>
      <p:ext uri="{BB962C8B-B14F-4D97-AF65-F5344CB8AC3E}">
        <p14:creationId xmlns:p14="http://schemas.microsoft.com/office/powerpoint/2010/main" val="2278752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C303-BC76-B24E-B2A6-E401692784AA}"/>
              </a:ext>
            </a:extLst>
          </p:cNvPr>
          <p:cNvSpPr>
            <a:spLocks noGrp="1"/>
          </p:cNvSpPr>
          <p:nvPr>
            <p:ph type="title"/>
          </p:nvPr>
        </p:nvSpPr>
        <p:spPr/>
        <p:txBody>
          <a:bodyPr/>
          <a:lstStyle/>
          <a:p>
            <a:pPr algn="ctr"/>
            <a:r>
              <a:rPr lang="en-US" dirty="0"/>
              <a:t>Avoidant Attachment Style</a:t>
            </a:r>
          </a:p>
        </p:txBody>
      </p:sp>
      <p:sp>
        <p:nvSpPr>
          <p:cNvPr id="3" name="Content Placeholder 2">
            <a:extLst>
              <a:ext uri="{FF2B5EF4-FFF2-40B4-BE49-F238E27FC236}">
                <a16:creationId xmlns:a16="http://schemas.microsoft.com/office/drawing/2014/main" id="{DD6627CC-900B-844C-8EB8-A920EFC7AE75}"/>
              </a:ext>
            </a:extLst>
          </p:cNvPr>
          <p:cNvSpPr>
            <a:spLocks noGrp="1"/>
          </p:cNvSpPr>
          <p:nvPr>
            <p:ph idx="1"/>
          </p:nvPr>
        </p:nvSpPr>
        <p:spPr>
          <a:xfrm>
            <a:off x="1141412" y="2249486"/>
            <a:ext cx="9905999" cy="4151313"/>
          </a:xfrm>
        </p:spPr>
        <p:txBody>
          <a:bodyPr/>
          <a:lstStyle/>
          <a:p>
            <a:pPr>
              <a:defRPr/>
            </a:pPr>
            <a:r>
              <a:rPr lang="en-US" sz="3200" dirty="0"/>
              <a:t>Hard expressed grief </a:t>
            </a:r>
          </a:p>
          <a:p>
            <a:pPr>
              <a:defRPr/>
            </a:pPr>
            <a:r>
              <a:rPr lang="en-US" sz="3200" dirty="0"/>
              <a:t>3 shades of avoidance:</a:t>
            </a:r>
          </a:p>
          <a:p>
            <a:pPr lvl="1">
              <a:defRPr/>
            </a:pPr>
            <a:r>
              <a:rPr lang="en-US" sz="3200" dirty="0"/>
              <a:t>The narcissist or inflated false self</a:t>
            </a:r>
          </a:p>
          <a:p>
            <a:pPr lvl="1">
              <a:defRPr/>
            </a:pPr>
            <a:r>
              <a:rPr lang="en-US" sz="3200" dirty="0"/>
              <a:t>The exiled or disconnected self</a:t>
            </a:r>
          </a:p>
          <a:p>
            <a:pPr lvl="1">
              <a:defRPr/>
            </a:pPr>
            <a:r>
              <a:rPr lang="en-US" sz="3200" dirty="0"/>
              <a:t>The compulsive perfectionist</a:t>
            </a:r>
          </a:p>
          <a:p>
            <a:endParaRPr lang="en-US" dirty="0"/>
          </a:p>
        </p:txBody>
      </p:sp>
    </p:spTree>
    <p:extLst>
      <p:ext uri="{BB962C8B-B14F-4D97-AF65-F5344CB8AC3E}">
        <p14:creationId xmlns:p14="http://schemas.microsoft.com/office/powerpoint/2010/main" val="241717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F68D1-130B-5643-B340-02045F97C2C3}"/>
              </a:ext>
            </a:extLst>
          </p:cNvPr>
          <p:cNvSpPr>
            <a:spLocks noGrp="1"/>
          </p:cNvSpPr>
          <p:nvPr>
            <p:ph idx="1"/>
          </p:nvPr>
        </p:nvSpPr>
        <p:spPr>
          <a:xfrm>
            <a:off x="1246909" y="1213140"/>
            <a:ext cx="9337964" cy="5040313"/>
          </a:xfrm>
        </p:spPr>
        <p:txBody>
          <a:bodyPr>
            <a:noAutofit/>
          </a:bodyPr>
          <a:lstStyle/>
          <a:p>
            <a:pPr>
              <a:defRPr/>
            </a:pPr>
            <a:r>
              <a:rPr lang="en-US" dirty="0"/>
              <a:t>Vulnerable towards hyperarousal</a:t>
            </a:r>
          </a:p>
          <a:p>
            <a:pPr>
              <a:defRPr/>
            </a:pPr>
            <a:r>
              <a:rPr lang="en-US" dirty="0"/>
              <a:t>Tend to cling in relationships due to fear and anxiety but are not able to be soothed for the same reasons</a:t>
            </a:r>
          </a:p>
          <a:p>
            <a:pPr>
              <a:defRPr/>
            </a:pPr>
            <a:r>
              <a:rPr lang="en-US" dirty="0"/>
              <a:t>Terrified and very sensitive to abandonment/rejection</a:t>
            </a:r>
          </a:p>
          <a:p>
            <a:pPr>
              <a:defRPr/>
            </a:pPr>
            <a:r>
              <a:rPr lang="en-US" dirty="0"/>
              <a:t>Vulnerable to be highly dependent</a:t>
            </a:r>
          </a:p>
          <a:p>
            <a:pPr>
              <a:defRPr/>
            </a:pPr>
            <a:r>
              <a:rPr lang="en-US" dirty="0"/>
              <a:t>Clingy (mergers) and protracted grief</a:t>
            </a:r>
          </a:p>
          <a:p>
            <a:pPr>
              <a:defRPr/>
            </a:pPr>
            <a:r>
              <a:rPr lang="en-US" dirty="0"/>
              <a:t>3 shades of dependency:</a:t>
            </a:r>
          </a:p>
          <a:p>
            <a:pPr lvl="1">
              <a:defRPr/>
            </a:pPr>
            <a:r>
              <a:rPr lang="en-US" sz="2400" dirty="0"/>
              <a:t>The anxious dependent: Feel vulnerable all the time</a:t>
            </a:r>
          </a:p>
          <a:p>
            <a:pPr lvl="1">
              <a:defRPr/>
            </a:pPr>
            <a:r>
              <a:rPr lang="en-US" sz="2400" dirty="0"/>
              <a:t>The melodramatic dependent</a:t>
            </a:r>
          </a:p>
          <a:p>
            <a:pPr lvl="1">
              <a:defRPr/>
            </a:pPr>
            <a:r>
              <a:rPr lang="en-US" sz="2400" dirty="0"/>
              <a:t>The angry dependent</a:t>
            </a:r>
          </a:p>
        </p:txBody>
      </p:sp>
      <p:sp>
        <p:nvSpPr>
          <p:cNvPr id="3" name="Title 2">
            <a:extLst>
              <a:ext uri="{FF2B5EF4-FFF2-40B4-BE49-F238E27FC236}">
                <a16:creationId xmlns:a16="http://schemas.microsoft.com/office/drawing/2014/main" id="{E768C328-10D2-0244-BA1A-76E2F014606C}"/>
              </a:ext>
            </a:extLst>
          </p:cNvPr>
          <p:cNvSpPr>
            <a:spLocks noGrp="1"/>
          </p:cNvSpPr>
          <p:nvPr>
            <p:ph type="title"/>
          </p:nvPr>
        </p:nvSpPr>
        <p:spPr>
          <a:xfrm>
            <a:off x="962892" y="0"/>
            <a:ext cx="9905998" cy="1478570"/>
          </a:xfrm>
        </p:spPr>
        <p:txBody>
          <a:bodyPr>
            <a:normAutofit/>
          </a:bodyPr>
          <a:lstStyle/>
          <a:p>
            <a:pPr algn="ctr">
              <a:defRPr/>
            </a:pPr>
            <a:r>
              <a:rPr lang="en-US" dirty="0"/>
              <a:t>Anxious (Preoccupied) Attachment Style (3)</a:t>
            </a:r>
          </a:p>
        </p:txBody>
      </p:sp>
    </p:spTree>
    <p:extLst>
      <p:ext uri="{BB962C8B-B14F-4D97-AF65-F5344CB8AC3E}">
        <p14:creationId xmlns:p14="http://schemas.microsoft.com/office/powerpoint/2010/main" val="12745884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219" y="394854"/>
            <a:ext cx="9033164" cy="548640"/>
          </a:xfrm>
        </p:spPr>
        <p:txBody>
          <a:bodyPr>
            <a:normAutofit fontScale="90000"/>
          </a:bodyPr>
          <a:lstStyle/>
          <a:p>
            <a:pPr algn="ctr"/>
            <a:r>
              <a:rPr lang="en-US" dirty="0"/>
              <a:t>Anxious (Preoccupied) Attachment Style </a:t>
            </a:r>
          </a:p>
        </p:txBody>
      </p:sp>
      <p:sp>
        <p:nvSpPr>
          <p:cNvPr id="3" name="Content Placeholder 2"/>
          <p:cNvSpPr>
            <a:spLocks noGrp="1"/>
          </p:cNvSpPr>
          <p:nvPr>
            <p:ph idx="1"/>
          </p:nvPr>
        </p:nvSpPr>
        <p:spPr>
          <a:xfrm>
            <a:off x="1503219" y="1433946"/>
            <a:ext cx="9511145" cy="5111750"/>
          </a:xfrm>
        </p:spPr>
        <p:txBody>
          <a:bodyPr>
            <a:normAutofit/>
          </a:bodyPr>
          <a:lstStyle/>
          <a:p>
            <a:r>
              <a:rPr lang="en-US" sz="2800" dirty="0"/>
              <a:t>Polar opposite of the dismissive style:</a:t>
            </a:r>
          </a:p>
          <a:p>
            <a:pPr lvl="1"/>
            <a:r>
              <a:rPr lang="en-US" sz="2800" dirty="0"/>
              <a:t>Lively and vivid but also overwhelmed by their feelings and absorbed in avoiding distance from others</a:t>
            </a:r>
          </a:p>
          <a:p>
            <a:pPr lvl="1"/>
            <a:r>
              <a:rPr lang="en-US" sz="2800" dirty="0"/>
              <a:t>Filled with self-doubt and fearful of being too independent</a:t>
            </a:r>
          </a:p>
          <a:p>
            <a:pPr lvl="1"/>
            <a:r>
              <a:rPr lang="en-US" sz="2800" dirty="0"/>
              <a:t>Trouble relying on self</a:t>
            </a:r>
          </a:p>
        </p:txBody>
      </p:sp>
    </p:spTree>
    <p:extLst>
      <p:ext uri="{BB962C8B-B14F-4D97-AF65-F5344CB8AC3E}">
        <p14:creationId xmlns:p14="http://schemas.microsoft.com/office/powerpoint/2010/main" val="1161315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3E522-FBC7-B149-8030-3F8875135EE2}"/>
              </a:ext>
            </a:extLst>
          </p:cNvPr>
          <p:cNvSpPr>
            <a:spLocks noGrp="1"/>
          </p:cNvSpPr>
          <p:nvPr>
            <p:ph idx="1"/>
          </p:nvPr>
        </p:nvSpPr>
        <p:spPr>
          <a:xfrm>
            <a:off x="1141412" y="1939636"/>
            <a:ext cx="9905999" cy="3851565"/>
          </a:xfrm>
        </p:spPr>
        <p:txBody>
          <a:bodyPr>
            <a:normAutofit/>
          </a:bodyPr>
          <a:lstStyle/>
          <a:p>
            <a:pPr>
              <a:defRPr/>
            </a:pPr>
            <a:r>
              <a:rPr lang="en-US" sz="2800" b="1" dirty="0"/>
              <a:t>Highly dissociative</a:t>
            </a:r>
          </a:p>
          <a:p>
            <a:pPr>
              <a:defRPr/>
            </a:pPr>
            <a:r>
              <a:rPr lang="en-US" sz="2800" b="1" dirty="0"/>
              <a:t>Rapid shifts from hypoarousal and hyperarousal</a:t>
            </a:r>
          </a:p>
          <a:p>
            <a:pPr>
              <a:defRPr/>
            </a:pPr>
            <a:r>
              <a:rPr lang="en-US" sz="2800" b="1" dirty="0"/>
              <a:t>Panic, self-harming behaviors, depression</a:t>
            </a:r>
          </a:p>
          <a:p>
            <a:pPr>
              <a:defRPr/>
            </a:pPr>
            <a:r>
              <a:rPr lang="en-US" sz="2800" b="1" dirty="0"/>
              <a:t>Never developed a consistent strategy to connect in relationships</a:t>
            </a:r>
          </a:p>
          <a:p>
            <a:pPr>
              <a:defRPr/>
            </a:pPr>
            <a:r>
              <a:rPr lang="en-US" sz="2800" b="1" dirty="0"/>
              <a:t>Disinhibited grief due to ruptured self-capacities </a:t>
            </a:r>
          </a:p>
        </p:txBody>
      </p:sp>
      <p:sp>
        <p:nvSpPr>
          <p:cNvPr id="3" name="Title 2">
            <a:extLst>
              <a:ext uri="{FF2B5EF4-FFF2-40B4-BE49-F238E27FC236}">
                <a16:creationId xmlns:a16="http://schemas.microsoft.com/office/drawing/2014/main" id="{75C03C95-998F-D249-A994-CF03300A777A}"/>
              </a:ext>
            </a:extLst>
          </p:cNvPr>
          <p:cNvSpPr>
            <a:spLocks noGrp="1"/>
          </p:cNvSpPr>
          <p:nvPr>
            <p:ph type="title"/>
          </p:nvPr>
        </p:nvSpPr>
        <p:spPr/>
        <p:txBody>
          <a:bodyPr/>
          <a:lstStyle/>
          <a:p>
            <a:pPr algn="ctr">
              <a:defRPr/>
            </a:pPr>
            <a:r>
              <a:rPr lang="en-US" dirty="0"/>
              <a:t>Fearful/Avoidant Attachment Style (4)</a:t>
            </a:r>
          </a:p>
        </p:txBody>
      </p:sp>
    </p:spTree>
    <p:extLst>
      <p:ext uri="{BB962C8B-B14F-4D97-AF65-F5344CB8AC3E}">
        <p14:creationId xmlns:p14="http://schemas.microsoft.com/office/powerpoint/2010/main" val="3666489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99" y="498879"/>
            <a:ext cx="9148146" cy="508000"/>
          </a:xfrm>
        </p:spPr>
        <p:txBody>
          <a:bodyPr>
            <a:noAutofit/>
          </a:bodyPr>
          <a:lstStyle/>
          <a:p>
            <a:pPr algn="ctr"/>
            <a:r>
              <a:rPr lang="en-US" dirty="0"/>
              <a:t>Fearful/Avoidant Attachment Style</a:t>
            </a:r>
          </a:p>
        </p:txBody>
      </p:sp>
      <p:sp>
        <p:nvSpPr>
          <p:cNvPr id="3" name="Content Placeholder 2"/>
          <p:cNvSpPr>
            <a:spLocks noGrp="1"/>
          </p:cNvSpPr>
          <p:nvPr>
            <p:ph idx="1"/>
          </p:nvPr>
        </p:nvSpPr>
        <p:spPr>
          <a:xfrm>
            <a:off x="1357745" y="1531749"/>
            <a:ext cx="9754539" cy="5111750"/>
          </a:xfrm>
        </p:spPr>
        <p:txBody>
          <a:bodyPr/>
          <a:lstStyle/>
          <a:p>
            <a:pPr marL="457200" indent="-457200">
              <a:buFont typeface="Arial"/>
              <a:buChar char="•"/>
            </a:pPr>
            <a:r>
              <a:rPr lang="en-US" sz="2800" b="1" dirty="0"/>
              <a:t>Key is the lack of resolution with regards to unresolved childhood experiences</a:t>
            </a:r>
          </a:p>
          <a:p>
            <a:pPr marL="457200" indent="-457200">
              <a:buFont typeface="Arial"/>
              <a:buChar char="•"/>
            </a:pPr>
            <a:endParaRPr lang="en-US" sz="2800" b="1" dirty="0"/>
          </a:p>
          <a:p>
            <a:pPr marL="457200" indent="-457200">
              <a:buFont typeface="Arial"/>
              <a:buChar char="•"/>
            </a:pPr>
            <a:r>
              <a:rPr lang="en-US" sz="2800" b="1" dirty="0"/>
              <a:t>More cumulative and relational trauma</a:t>
            </a:r>
          </a:p>
          <a:p>
            <a:pPr marL="457200" indent="-457200">
              <a:buFont typeface="Arial"/>
              <a:buChar char="•"/>
            </a:pPr>
            <a:endParaRPr lang="en-US" sz="2800" b="1" dirty="0"/>
          </a:p>
          <a:p>
            <a:pPr marL="457200" indent="-457200">
              <a:buFont typeface="Arial"/>
              <a:buChar char="•"/>
            </a:pPr>
            <a:r>
              <a:rPr lang="en-US" sz="2800" b="1" dirty="0"/>
              <a:t>High levels of dissociation and other primitive defenses</a:t>
            </a:r>
          </a:p>
          <a:p>
            <a:endParaRPr lang="en-US" dirty="0"/>
          </a:p>
        </p:txBody>
      </p:sp>
    </p:spTree>
    <p:extLst>
      <p:ext uri="{BB962C8B-B14F-4D97-AF65-F5344CB8AC3E}">
        <p14:creationId xmlns:p14="http://schemas.microsoft.com/office/powerpoint/2010/main" val="2894441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34" y="422556"/>
            <a:ext cx="9905998" cy="1478570"/>
          </a:xfrm>
        </p:spPr>
        <p:txBody>
          <a:bodyPr/>
          <a:lstStyle/>
          <a:p>
            <a:pPr algn="ctr"/>
            <a:r>
              <a:rPr lang="en-US" dirty="0"/>
              <a:t>Dimensions of Attachment</a:t>
            </a:r>
          </a:p>
        </p:txBody>
      </p:sp>
      <p:pic>
        <p:nvPicPr>
          <p:cNvPr id="4" name="Picture 4" descr="2d"/>
          <p:cNvPicPr>
            <a:picLocks noGrp="1" noChangeAspect="1" noChangeArrowheads="1"/>
          </p:cNvPicPr>
          <p:nvPr>
            <p:ph sz="quarter" idx="1"/>
          </p:nvPr>
        </p:nvPicPr>
        <p:blipFill>
          <a:blip r:embed="rId2" cstate="print"/>
          <a:srcRect/>
          <a:stretch>
            <a:fillRect/>
          </a:stretch>
        </p:blipFill>
        <p:spPr>
          <a:xfrm>
            <a:off x="3068664" y="1901126"/>
            <a:ext cx="5920353" cy="4608162"/>
          </a:xfrm>
          <a:noFill/>
          <a:ln/>
        </p:spPr>
      </p:pic>
    </p:spTree>
    <p:extLst>
      <p:ext uri="{BB962C8B-B14F-4D97-AF65-F5344CB8AC3E}">
        <p14:creationId xmlns:p14="http://schemas.microsoft.com/office/powerpoint/2010/main" val="26681433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E477-786F-BB44-A420-8A4DDE9428B0}"/>
              </a:ext>
            </a:extLst>
          </p:cNvPr>
          <p:cNvSpPr>
            <a:spLocks noGrp="1"/>
          </p:cNvSpPr>
          <p:nvPr>
            <p:ph type="title"/>
          </p:nvPr>
        </p:nvSpPr>
        <p:spPr>
          <a:xfrm>
            <a:off x="1141413" y="618518"/>
            <a:ext cx="9905998" cy="933191"/>
          </a:xfrm>
        </p:spPr>
        <p:txBody>
          <a:bodyPr>
            <a:normAutofit fontScale="90000"/>
          </a:bodyPr>
          <a:lstStyle/>
          <a:p>
            <a:pPr algn="ctr"/>
            <a:r>
              <a:rPr lang="en-US" dirty="0"/>
              <a:t>The Cycle of Disturbed Attachment—First Year</a:t>
            </a:r>
          </a:p>
        </p:txBody>
      </p:sp>
      <p:pic>
        <p:nvPicPr>
          <p:cNvPr id="4" name="Content Placeholder 3">
            <a:extLst>
              <a:ext uri="{FF2B5EF4-FFF2-40B4-BE49-F238E27FC236}">
                <a16:creationId xmlns:a16="http://schemas.microsoft.com/office/drawing/2014/main" id="{3369E881-5F4F-9348-8AEB-8F40FDC5B251}"/>
              </a:ext>
            </a:extLst>
          </p:cNvPr>
          <p:cNvPicPr>
            <a:picLocks noGrp="1" noChangeAspect="1"/>
          </p:cNvPicPr>
          <p:nvPr>
            <p:ph idx="1"/>
          </p:nvPr>
        </p:nvPicPr>
        <p:blipFill>
          <a:blip r:embed="rId2"/>
          <a:stretch>
            <a:fillRect/>
          </a:stretch>
        </p:blipFill>
        <p:spPr>
          <a:xfrm>
            <a:off x="2646217" y="1745673"/>
            <a:ext cx="6830291" cy="4904509"/>
          </a:xfrm>
        </p:spPr>
      </p:pic>
    </p:spTree>
    <p:extLst>
      <p:ext uri="{BB962C8B-B14F-4D97-AF65-F5344CB8AC3E}">
        <p14:creationId xmlns:p14="http://schemas.microsoft.com/office/powerpoint/2010/main" val="11230690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C6D8-1989-EC41-822F-B320AB66662F}"/>
              </a:ext>
            </a:extLst>
          </p:cNvPr>
          <p:cNvSpPr>
            <a:spLocks noGrp="1"/>
          </p:cNvSpPr>
          <p:nvPr>
            <p:ph type="title"/>
          </p:nvPr>
        </p:nvSpPr>
        <p:spPr/>
        <p:txBody>
          <a:bodyPr/>
          <a:lstStyle/>
          <a:p>
            <a:r>
              <a:rPr lang="en-US" dirty="0"/>
              <a:t>Surrogate Objects of Attachment</a:t>
            </a:r>
          </a:p>
        </p:txBody>
      </p:sp>
      <p:sp>
        <p:nvSpPr>
          <p:cNvPr id="3" name="Content Placeholder 2">
            <a:extLst>
              <a:ext uri="{FF2B5EF4-FFF2-40B4-BE49-F238E27FC236}">
                <a16:creationId xmlns:a16="http://schemas.microsoft.com/office/drawing/2014/main" id="{140AC0DE-CC3F-9042-BF25-DF22F7C6078F}"/>
              </a:ext>
            </a:extLst>
          </p:cNvPr>
          <p:cNvSpPr>
            <a:spLocks noGrp="1"/>
          </p:cNvSpPr>
          <p:nvPr>
            <p:ph idx="1"/>
          </p:nvPr>
        </p:nvSpPr>
        <p:spPr/>
        <p:txBody>
          <a:bodyPr/>
          <a:lstStyle/>
          <a:p>
            <a:r>
              <a:rPr lang="en-US" dirty="0"/>
              <a:t>Transitional objects</a:t>
            </a:r>
          </a:p>
        </p:txBody>
      </p:sp>
    </p:spTree>
    <p:extLst>
      <p:ext uri="{BB962C8B-B14F-4D97-AF65-F5344CB8AC3E}">
        <p14:creationId xmlns:p14="http://schemas.microsoft.com/office/powerpoint/2010/main" val="1201550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01CF9-7B97-B649-B8B6-2D5AC65069B6}"/>
              </a:ext>
            </a:extLst>
          </p:cNvPr>
          <p:cNvSpPr>
            <a:spLocks noGrp="1"/>
          </p:cNvSpPr>
          <p:nvPr>
            <p:ph type="title"/>
          </p:nvPr>
        </p:nvSpPr>
        <p:spPr/>
        <p:txBody>
          <a:bodyPr/>
          <a:lstStyle/>
          <a:p>
            <a:r>
              <a:rPr lang="en-US" dirty="0"/>
              <a:t>Attachment-Religion Connection</a:t>
            </a:r>
          </a:p>
        </p:txBody>
      </p:sp>
      <p:sp>
        <p:nvSpPr>
          <p:cNvPr id="5" name="Content Placeholder 4">
            <a:extLst>
              <a:ext uri="{FF2B5EF4-FFF2-40B4-BE49-F238E27FC236}">
                <a16:creationId xmlns:a16="http://schemas.microsoft.com/office/drawing/2014/main" id="{14782139-0C7A-5844-9ED8-5B5FFA36E720}"/>
              </a:ext>
            </a:extLst>
          </p:cNvPr>
          <p:cNvSpPr>
            <a:spLocks noGrp="1"/>
          </p:cNvSpPr>
          <p:nvPr>
            <p:ph idx="1"/>
          </p:nvPr>
        </p:nvSpPr>
        <p:spPr/>
        <p:txBody>
          <a:bodyPr>
            <a:normAutofit fontScale="92500" lnSpcReduction="20000"/>
          </a:bodyPr>
          <a:lstStyle/>
          <a:p>
            <a:r>
              <a:rPr lang="en-US" dirty="0"/>
              <a:t>Relationality</a:t>
            </a:r>
          </a:p>
          <a:p>
            <a:pPr lvl="1"/>
            <a:r>
              <a:rPr lang="en-US" dirty="0"/>
              <a:t>The word “religion” stems from the Latin “</a:t>
            </a:r>
            <a:r>
              <a:rPr lang="en-US" dirty="0" err="1"/>
              <a:t>religate</a:t>
            </a:r>
            <a:r>
              <a:rPr lang="en-US" dirty="0"/>
              <a:t>” meaning “being bound”. </a:t>
            </a:r>
          </a:p>
          <a:p>
            <a:r>
              <a:rPr lang="en-US" dirty="0"/>
              <a:t>Centrality of love</a:t>
            </a:r>
          </a:p>
          <a:p>
            <a:pPr lvl="1"/>
            <a:r>
              <a:rPr lang="en-US" dirty="0"/>
              <a:t>The process of sudden religious conversion has frequently been likened to falling in love (James, 1902, </a:t>
            </a:r>
            <a:r>
              <a:rPr lang="en-US" dirty="0" err="1"/>
              <a:t>Thoules</a:t>
            </a:r>
            <a:r>
              <a:rPr lang="en-US" dirty="0"/>
              <a:t>, 1923, Ullman, 1989, and many more)</a:t>
            </a:r>
          </a:p>
          <a:p>
            <a:r>
              <a:rPr lang="en-US" dirty="0"/>
              <a:t>Representations of God	</a:t>
            </a:r>
          </a:p>
          <a:p>
            <a:pPr lvl="1"/>
            <a:r>
              <a:rPr lang="en-US" dirty="0"/>
              <a:t>This was the starting point for the attachment-religion connection</a:t>
            </a:r>
          </a:p>
          <a:p>
            <a:pPr lvl="1"/>
            <a:r>
              <a:rPr lang="en-US" dirty="0"/>
              <a:t>IOG as a kind of parent</a:t>
            </a:r>
          </a:p>
          <a:p>
            <a:pPr lvl="1"/>
            <a:r>
              <a:rPr lang="en-US" dirty="0"/>
              <a:t>What kind of attachment imagery do you see in the Psalms?</a:t>
            </a:r>
          </a:p>
        </p:txBody>
      </p:sp>
    </p:spTree>
    <p:extLst>
      <p:ext uri="{BB962C8B-B14F-4D97-AF65-F5344CB8AC3E}">
        <p14:creationId xmlns:p14="http://schemas.microsoft.com/office/powerpoint/2010/main" val="3004397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{C15511CE-64B0-1443-9911-D50DEB6B4520}tf10001122</Template>
  <TotalTime>125728</TotalTime>
  <Words>5291</Words>
  <Application>Microsoft Macintosh PowerPoint</Application>
  <PresentationFormat>Widescreen</PresentationFormat>
  <Paragraphs>618</Paragraphs>
  <Slides>105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ＭＳ Ｐゴシック</vt:lpstr>
      <vt:lpstr>Arial</vt:lpstr>
      <vt:lpstr>Ayuthaya</vt:lpstr>
      <vt:lpstr>Calibri</vt:lpstr>
      <vt:lpstr>Staccato222 BT</vt:lpstr>
      <vt:lpstr>Trebuchet MS</vt:lpstr>
      <vt:lpstr>Tw Cen MT</vt:lpstr>
      <vt:lpstr>Wingdings</vt:lpstr>
      <vt:lpstr>Circuit</vt:lpstr>
      <vt:lpstr>Crisis Intervention and Trauma</vt:lpstr>
      <vt:lpstr>OUR COLLECTIVE STARTING POINT</vt:lpstr>
      <vt:lpstr>INTRODUCTIONS</vt:lpstr>
      <vt:lpstr> Trauma-Informed teaching environment</vt:lpstr>
      <vt:lpstr>THE “WAYS PARADIGM” (CHESTON, 2000)</vt:lpstr>
      <vt:lpstr>Trauma defined</vt:lpstr>
      <vt:lpstr>Common Responses And Symptoms Of Trauma </vt:lpstr>
      <vt:lpstr>Common Responses And Symptoms Of Trauma </vt:lpstr>
      <vt:lpstr>Way of Understanding:  A Trauma-Informed Model</vt:lpstr>
      <vt:lpstr>Transactional Model vs. Linear Model</vt:lpstr>
      <vt:lpstr>Bronfrenbrenner’s Ecological Systems theory</vt:lpstr>
      <vt:lpstr>Trauma: Objective Dimensions</vt:lpstr>
      <vt:lpstr>Trauma: Objective Dimensions</vt:lpstr>
      <vt:lpstr>Trauma: Subjective Dimensions</vt:lpstr>
      <vt:lpstr>Family Factors</vt:lpstr>
      <vt:lpstr>Family Factors (2)</vt:lpstr>
      <vt:lpstr>Characteristics of an Traumatic Environment  The pathological environment of childhood abuse forces the development of extraordinary capacities, both creative and destructive. It fosters the development of abnormal states of consciousness in which the ordinary relations of body and mind, reality and imagination, knowledge and memory no longer hold. ~ Judy Herman, 1992, p. 97 </vt:lpstr>
      <vt:lpstr>Culture </vt:lpstr>
      <vt:lpstr>Bias: yours, mine, and all of ours</vt:lpstr>
      <vt:lpstr>Common Cultural Mistakes about Trauma</vt:lpstr>
      <vt:lpstr>Common Cultural Mistakes about Trauma (2)</vt:lpstr>
      <vt:lpstr>The History of psychological trauma</vt:lpstr>
      <vt:lpstr>The History of psychological trauma (2)</vt:lpstr>
      <vt:lpstr>History of Psychological Trauma (3)</vt:lpstr>
      <vt:lpstr>Tamar</vt:lpstr>
      <vt:lpstr>Power of Personhood</vt:lpstr>
      <vt:lpstr>DSM-5 Diagnostic Criteria for PTSD Criteria A – Defining Trauma</vt:lpstr>
      <vt:lpstr>Generational impact of trauma</vt:lpstr>
      <vt:lpstr>Trauma Theory—Spiral Metaphor</vt:lpstr>
      <vt:lpstr>Safety and stability: STARTING ASSUMPTIONS</vt:lpstr>
      <vt:lpstr> Stage 1: Safety and Stability</vt:lpstr>
      <vt:lpstr>The importance of language</vt:lpstr>
      <vt:lpstr>Remembrance and Mourning:  Starting Assumptions</vt:lpstr>
      <vt:lpstr>Reconnection and Integration:  Starting Assumptions</vt:lpstr>
      <vt:lpstr>Trauma Sensitive Theology</vt:lpstr>
      <vt:lpstr>Trauma Informed Faith Community</vt:lpstr>
      <vt:lpstr>Class 2</vt:lpstr>
      <vt:lpstr>The issue of power</vt:lpstr>
      <vt:lpstr>Types of Power</vt:lpstr>
      <vt:lpstr>Complex Post-Traumatic Stress Disorder </vt:lpstr>
      <vt:lpstr>Complex Post-Traumatic Stress Disorder</vt:lpstr>
      <vt:lpstr>Complex Post-Traumatic Stress Disorder</vt:lpstr>
      <vt:lpstr>Complex Post-Traumatic Stress Disorder</vt:lpstr>
      <vt:lpstr>Complex Post-Traumatic Stress Disorder</vt:lpstr>
      <vt:lpstr>Complex Post-Traumatic Stress Disorder</vt:lpstr>
      <vt:lpstr>Complex Post-Traumatic Stress Disorder</vt:lpstr>
      <vt:lpstr>Alterations</vt:lpstr>
      <vt:lpstr>Developmental Trauma Disorder  </vt:lpstr>
      <vt:lpstr>Developmental Trauma Disorder (2)</vt:lpstr>
      <vt:lpstr>Developmental Trauma Disorder (3)</vt:lpstr>
      <vt:lpstr>Developmental Trauma Disorder (4)</vt:lpstr>
      <vt:lpstr>Attachment</vt:lpstr>
      <vt:lpstr>Biology</vt:lpstr>
      <vt:lpstr>Impact of Stress Diagram</vt:lpstr>
      <vt:lpstr>Affect</vt:lpstr>
      <vt:lpstr>Dissociation</vt:lpstr>
      <vt:lpstr>Behavioral Control</vt:lpstr>
      <vt:lpstr>NERVOUS SYSTEM: Co-regulation</vt:lpstr>
      <vt:lpstr>The Nervous System: NEUROCEPTION</vt:lpstr>
      <vt:lpstr>Neuroception (Deb Dana)</vt:lpstr>
      <vt:lpstr>The Nervous System</vt:lpstr>
      <vt:lpstr>PowerPoint Presentation</vt:lpstr>
      <vt:lpstr>PowerPoint Presentation</vt:lpstr>
      <vt:lpstr>The Hero’s journey</vt:lpstr>
      <vt:lpstr>Hero or Heroine</vt:lpstr>
      <vt:lpstr>PowerPoint Presentation</vt:lpstr>
      <vt:lpstr>TRAUMA-SENSITIVE THEOLOGY (TST) Baldwin, J. ( 2018).  Trauma Sensitive Theology.  </vt:lpstr>
      <vt:lpstr>Collective Trauma</vt:lpstr>
      <vt:lpstr>Trauma as a Collective Experience</vt:lpstr>
      <vt:lpstr>The Adverse Childhood Experience study</vt:lpstr>
      <vt:lpstr>Health and Childhood Trauma</vt:lpstr>
      <vt:lpstr>PowerPoint Presentation</vt:lpstr>
      <vt:lpstr>PowerPoint Presentation</vt:lpstr>
      <vt:lpstr>PowerPoint Presentation</vt:lpstr>
      <vt:lpstr>PowerPoint Presentation</vt:lpstr>
      <vt:lpstr>Class 3</vt:lpstr>
      <vt:lpstr>PowerPoint Presentation</vt:lpstr>
      <vt:lpstr>Chapter 3: The Inner Science of Trauma</vt:lpstr>
      <vt:lpstr>Attachment</vt:lpstr>
      <vt:lpstr>Key Principles of Attachment</vt:lpstr>
      <vt:lpstr>Key Principals (2)</vt:lpstr>
      <vt:lpstr>Inner connection with others: Internal Working Model (Schema)</vt:lpstr>
      <vt:lpstr>Attachment  (Richard Rohr, Falling Upward)</vt:lpstr>
      <vt:lpstr>This is the loop—the “Enso”, the re-enactment</vt:lpstr>
      <vt:lpstr>The Cycle of Healthy Attachment—First Year</vt:lpstr>
      <vt:lpstr>Attachment IWM (1)</vt:lpstr>
      <vt:lpstr>Attachment IWM (2)</vt:lpstr>
      <vt:lpstr>Attachment IWM (3)</vt:lpstr>
      <vt:lpstr>Attachment IWM (4)</vt:lpstr>
      <vt:lpstr>Avoidant Attachment Style (2) Positive view of self, negative view of others </vt:lpstr>
      <vt:lpstr>Avoidant Attachment Style</vt:lpstr>
      <vt:lpstr>Anxious (Preoccupied) Attachment Style (3)</vt:lpstr>
      <vt:lpstr>Anxious (Preoccupied) Attachment Style </vt:lpstr>
      <vt:lpstr>Fearful/Avoidant Attachment Style (4)</vt:lpstr>
      <vt:lpstr>Fearful/Avoidant Attachment Style</vt:lpstr>
      <vt:lpstr>Dimensions of Attachment</vt:lpstr>
      <vt:lpstr>The Cycle of Disturbed Attachment—First Year</vt:lpstr>
      <vt:lpstr>Surrogate Objects of Attachment</vt:lpstr>
      <vt:lpstr>Attachment-Religion Connection</vt:lpstr>
      <vt:lpstr>Seeking and Maintaining Proximity to God</vt:lpstr>
      <vt:lpstr>Separation and Loss Responses</vt:lpstr>
      <vt:lpstr>God as safe haven</vt:lpstr>
      <vt:lpstr>Noteworthy finding</vt:lpstr>
      <vt:lpstr>God as secure base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Intervention and Trauma</dc:title>
  <dc:creator>Stephanie Van Deusen</dc:creator>
  <cp:lastModifiedBy>Stephanie Van Deusen</cp:lastModifiedBy>
  <cp:revision>160</cp:revision>
  <cp:lastPrinted>2021-08-27T19:58:41Z</cp:lastPrinted>
  <dcterms:created xsi:type="dcterms:W3CDTF">2021-05-29T16:57:30Z</dcterms:created>
  <dcterms:modified xsi:type="dcterms:W3CDTF">2021-09-03T21:17:54Z</dcterms:modified>
</cp:coreProperties>
</file>