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2" r:id="rId5"/>
    <p:sldId id="263" r:id="rId6"/>
    <p:sldId id="264" r:id="rId7"/>
    <p:sldId id="265" r:id="rId8"/>
    <p:sldId id="266" r:id="rId9"/>
    <p:sldId id="267" r:id="rId10"/>
    <p:sldId id="268" r:id="rId11"/>
    <p:sldId id="261" r:id="rId12"/>
    <p:sldId id="272" r:id="rId13"/>
    <p:sldId id="276" r:id="rId14"/>
    <p:sldId id="275" r:id="rId15"/>
    <p:sldId id="277" r:id="rId16"/>
    <p:sldId id="279" r:id="rId17"/>
    <p:sldId id="280" r:id="rId18"/>
    <p:sldId id="257" r:id="rId19"/>
    <p:sldId id="278" r:id="rId20"/>
    <p:sldId id="258" r:id="rId21"/>
    <p:sldId id="270" r:id="rId22"/>
    <p:sldId id="271" r:id="rId23"/>
    <p:sldId id="273" r:id="rId24"/>
    <p:sldId id="274" r:id="rId25"/>
    <p:sldId id="269"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Emotionally Intelligent Leadership</a:t>
            </a:r>
          </a:p>
        </p:txBody>
      </p:sp>
      <p:sp>
        <p:nvSpPr>
          <p:cNvPr id="3" name="Subtitle 2"/>
          <p:cNvSpPr>
            <a:spLocks noGrp="1"/>
          </p:cNvSpPr>
          <p:nvPr>
            <p:ph type="subTitle" idx="1"/>
          </p:nvPr>
        </p:nvSpPr>
        <p:spPr/>
        <p:txBody>
          <a:bodyPr/>
          <a:lstStyle/>
          <a:p>
            <a:r>
              <a:rPr lang="en-US" dirty="0"/>
              <a:t>Styles and attributes</a:t>
            </a:r>
          </a:p>
        </p:txBody>
      </p:sp>
    </p:spTree>
    <p:extLst>
      <p:ext uri="{BB962C8B-B14F-4D97-AF65-F5344CB8AC3E}">
        <p14:creationId xmlns:p14="http://schemas.microsoft.com/office/powerpoint/2010/main" val="322610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59" y="285741"/>
            <a:ext cx="9404723" cy="1400530"/>
          </a:xfrm>
        </p:spPr>
        <p:txBody>
          <a:bodyPr/>
          <a:lstStyle/>
          <a:p>
            <a:r>
              <a:rPr lang="en-US" sz="5400" dirty="0"/>
              <a:t>Evaluation</a:t>
            </a:r>
          </a:p>
        </p:txBody>
      </p:sp>
      <p:sp>
        <p:nvSpPr>
          <p:cNvPr id="3" name="Content Placeholder 2"/>
          <p:cNvSpPr>
            <a:spLocks noGrp="1"/>
          </p:cNvSpPr>
          <p:nvPr>
            <p:ph idx="1"/>
          </p:nvPr>
        </p:nvSpPr>
        <p:spPr>
          <a:xfrm>
            <a:off x="634185" y="1512230"/>
            <a:ext cx="8946541" cy="4195481"/>
          </a:xfrm>
        </p:spPr>
        <p:txBody>
          <a:bodyPr>
            <a:normAutofit lnSpcReduction="10000"/>
          </a:bodyPr>
          <a:lstStyle/>
          <a:p>
            <a:r>
              <a:rPr lang="en-US" sz="3200" dirty="0"/>
              <a:t>Contextual</a:t>
            </a:r>
          </a:p>
          <a:p>
            <a:r>
              <a:rPr lang="en-US" sz="3200" dirty="0"/>
              <a:t>Non-metaphorical</a:t>
            </a:r>
          </a:p>
          <a:p>
            <a:r>
              <a:rPr lang="en-US" sz="3200" dirty="0"/>
              <a:t>Culturally bound – the Western corporate story, but you will/do live in this story</a:t>
            </a:r>
          </a:p>
          <a:p>
            <a:r>
              <a:rPr lang="en-US" sz="3200" dirty="0"/>
              <a:t>Relationship to biblical story?</a:t>
            </a:r>
          </a:p>
          <a:p>
            <a:r>
              <a:rPr lang="en-US" sz="3200" dirty="0"/>
              <a:t>Type of leadership that creates a new world – one that has not yet been imagined – need more </a:t>
            </a:r>
            <a:r>
              <a:rPr lang="en-US" sz="3200"/>
              <a:t>than this</a:t>
            </a:r>
            <a:endParaRPr lang="en-US" sz="3200" dirty="0"/>
          </a:p>
          <a:p>
            <a:endParaRPr lang="en-US" sz="3200" dirty="0"/>
          </a:p>
        </p:txBody>
      </p:sp>
    </p:spTree>
    <p:extLst>
      <p:ext uri="{BB962C8B-B14F-4D97-AF65-F5344CB8AC3E}">
        <p14:creationId xmlns:p14="http://schemas.microsoft.com/office/powerpoint/2010/main" val="389566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Styles Most Comfortable in Churches?</a:t>
            </a:r>
          </a:p>
        </p:txBody>
      </p:sp>
      <p:sp>
        <p:nvSpPr>
          <p:cNvPr id="3" name="Content Placeholder 2"/>
          <p:cNvSpPr>
            <a:spLocks noGrp="1"/>
          </p:cNvSpPr>
          <p:nvPr>
            <p:ph idx="1"/>
          </p:nvPr>
        </p:nvSpPr>
        <p:spPr>
          <a:xfrm>
            <a:off x="1104293" y="2376768"/>
            <a:ext cx="8946541" cy="3824007"/>
          </a:xfrm>
        </p:spPr>
        <p:txBody>
          <a:bodyPr>
            <a:normAutofit/>
          </a:bodyPr>
          <a:lstStyle/>
          <a:p>
            <a:r>
              <a:rPr lang="en-US" sz="3200" dirty="0"/>
              <a:t>Which ones do you see?</a:t>
            </a:r>
          </a:p>
          <a:p>
            <a:r>
              <a:rPr lang="en-US" sz="3200" dirty="0"/>
              <a:t>Implications for leadership</a:t>
            </a:r>
          </a:p>
          <a:p>
            <a:endParaRPr lang="en-US" sz="3200" dirty="0"/>
          </a:p>
        </p:txBody>
      </p:sp>
    </p:spTree>
    <p:extLst>
      <p:ext uri="{BB962C8B-B14F-4D97-AF65-F5344CB8AC3E}">
        <p14:creationId xmlns:p14="http://schemas.microsoft.com/office/powerpoint/2010/main" val="106484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6" y="262218"/>
            <a:ext cx="9404723" cy="1400530"/>
          </a:xfrm>
        </p:spPr>
        <p:txBody>
          <a:bodyPr/>
          <a:lstStyle/>
          <a:p>
            <a:r>
              <a:rPr lang="en-US" sz="5400" dirty="0"/>
              <a:t>Assessments and Instruments</a:t>
            </a:r>
          </a:p>
        </p:txBody>
      </p:sp>
      <p:sp>
        <p:nvSpPr>
          <p:cNvPr id="3" name="Content Placeholder 2"/>
          <p:cNvSpPr>
            <a:spLocks noGrp="1"/>
          </p:cNvSpPr>
          <p:nvPr>
            <p:ph idx="1"/>
          </p:nvPr>
        </p:nvSpPr>
        <p:spPr>
          <a:xfrm>
            <a:off x="646111" y="2300569"/>
            <a:ext cx="8946541" cy="2938182"/>
          </a:xfrm>
        </p:spPr>
        <p:txBody>
          <a:bodyPr>
            <a:noAutofit/>
          </a:bodyPr>
          <a:lstStyle/>
          <a:p>
            <a:r>
              <a:rPr lang="en-US" sz="3200" dirty="0"/>
              <a:t>Broadly speaking – two types</a:t>
            </a:r>
          </a:p>
          <a:p>
            <a:endParaRPr lang="en-US" sz="3200" dirty="0"/>
          </a:p>
          <a:p>
            <a:r>
              <a:rPr lang="en-US" sz="3200" dirty="0"/>
              <a:t>Personality instruments</a:t>
            </a:r>
          </a:p>
          <a:p>
            <a:endParaRPr lang="en-US" sz="3200" dirty="0"/>
          </a:p>
          <a:p>
            <a:r>
              <a:rPr lang="en-US" sz="3200" dirty="0"/>
              <a:t>Attitude/Skill/Ability instruments</a:t>
            </a:r>
          </a:p>
        </p:txBody>
      </p:sp>
    </p:spTree>
    <p:extLst>
      <p:ext uri="{BB962C8B-B14F-4D97-AF65-F5344CB8AC3E}">
        <p14:creationId xmlns:p14="http://schemas.microsoft.com/office/powerpoint/2010/main" val="319524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1" y="157443"/>
            <a:ext cx="9404723" cy="1400530"/>
          </a:xfrm>
        </p:spPr>
        <p:txBody>
          <a:bodyPr/>
          <a:lstStyle/>
          <a:p>
            <a:r>
              <a:rPr lang="en-US" sz="5400" dirty="0"/>
              <a:t>Personality Instruments</a:t>
            </a:r>
          </a:p>
        </p:txBody>
      </p:sp>
      <p:sp>
        <p:nvSpPr>
          <p:cNvPr id="3" name="Content Placeholder 2"/>
          <p:cNvSpPr>
            <a:spLocks noGrp="1"/>
          </p:cNvSpPr>
          <p:nvPr>
            <p:ph idx="1"/>
          </p:nvPr>
        </p:nvSpPr>
        <p:spPr>
          <a:xfrm>
            <a:off x="398951" y="1005167"/>
            <a:ext cx="8946541" cy="5729007"/>
          </a:xfrm>
        </p:spPr>
        <p:txBody>
          <a:bodyPr>
            <a:normAutofit fontScale="85000" lnSpcReduction="10000"/>
          </a:bodyPr>
          <a:lstStyle/>
          <a:p>
            <a:r>
              <a:rPr lang="en-US" sz="3200" dirty="0"/>
              <a:t>who you are, what you like, what your preferences are in terms of interacting with the world.  Focus is on understanding yourself and others better, so that you can interaction more naturally, bring your gifts and uniqueness to the table.  And also appreciate others.</a:t>
            </a:r>
          </a:p>
          <a:p>
            <a:r>
              <a:rPr lang="en-US" sz="3200" dirty="0"/>
              <a:t>Help with team building, interpersonal interactions, and (at their best) dealing with stress</a:t>
            </a:r>
          </a:p>
          <a:p>
            <a:r>
              <a:rPr lang="en-US" sz="3200" dirty="0"/>
              <a:t>When used correctly – they don’t just celebrate who you are, they help you understand what happens to us when we feel and experience stress, also build skills to encounter and appreciate difference</a:t>
            </a:r>
          </a:p>
          <a:p>
            <a:endParaRPr lang="en-US" sz="3200" dirty="0"/>
          </a:p>
        </p:txBody>
      </p:sp>
    </p:spTree>
    <p:extLst>
      <p:ext uri="{BB962C8B-B14F-4D97-AF65-F5344CB8AC3E}">
        <p14:creationId xmlns:p14="http://schemas.microsoft.com/office/powerpoint/2010/main" val="1126774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1" y="195543"/>
            <a:ext cx="9404723" cy="1400530"/>
          </a:xfrm>
        </p:spPr>
        <p:txBody>
          <a:bodyPr/>
          <a:lstStyle/>
          <a:p>
            <a:r>
              <a:rPr lang="en-US" sz="5400" dirty="0"/>
              <a:t>Personality Instruments</a:t>
            </a:r>
          </a:p>
        </p:txBody>
      </p:sp>
      <p:sp>
        <p:nvSpPr>
          <p:cNvPr id="3" name="Content Placeholder 2"/>
          <p:cNvSpPr>
            <a:spLocks noGrp="1"/>
          </p:cNvSpPr>
          <p:nvPr>
            <p:ph idx="1"/>
          </p:nvPr>
        </p:nvSpPr>
        <p:spPr>
          <a:xfrm>
            <a:off x="331787" y="1148043"/>
            <a:ext cx="10983913" cy="5252757"/>
          </a:xfrm>
        </p:spPr>
        <p:txBody>
          <a:bodyPr>
            <a:normAutofit/>
          </a:bodyPr>
          <a:lstStyle/>
          <a:p>
            <a:r>
              <a:rPr lang="en-US" sz="3200" dirty="0"/>
              <a:t>MBTI – Myers Briggs Type Indicator</a:t>
            </a:r>
          </a:p>
          <a:p>
            <a:r>
              <a:rPr lang="en-US" sz="3200" dirty="0"/>
              <a:t>Enneagram</a:t>
            </a:r>
          </a:p>
          <a:p>
            <a:r>
              <a:rPr lang="en-US" sz="3200" dirty="0"/>
              <a:t>DISC</a:t>
            </a:r>
          </a:p>
          <a:p>
            <a:r>
              <a:rPr lang="en-US" sz="3200" dirty="0"/>
              <a:t>Core Values Index (CVI)</a:t>
            </a:r>
          </a:p>
          <a:p>
            <a:r>
              <a:rPr lang="en-US" sz="3200" dirty="0"/>
              <a:t>Learning Style instruments – visual, verbal, aural, physical, etc.</a:t>
            </a:r>
          </a:p>
          <a:p>
            <a:r>
              <a:rPr lang="en-US" sz="3200" dirty="0"/>
              <a:t>Big Five (openness to experience, conscientiousness, extraversion, agreeableness, and neuroticism) –somewhat a hybrid</a:t>
            </a:r>
          </a:p>
          <a:p>
            <a:pPr marL="0" indent="0">
              <a:buNone/>
            </a:pPr>
            <a:endParaRPr lang="en-US" dirty="0"/>
          </a:p>
        </p:txBody>
      </p:sp>
    </p:spTree>
    <p:extLst>
      <p:ext uri="{BB962C8B-B14F-4D97-AF65-F5344CB8AC3E}">
        <p14:creationId xmlns:p14="http://schemas.microsoft.com/office/powerpoint/2010/main" val="740441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Core idea</a:t>
            </a:r>
          </a:p>
        </p:txBody>
      </p:sp>
      <p:sp>
        <p:nvSpPr>
          <p:cNvPr id="3" name="Content Placeholder 2"/>
          <p:cNvSpPr>
            <a:spLocks noGrp="1"/>
          </p:cNvSpPr>
          <p:nvPr>
            <p:ph idx="1"/>
          </p:nvPr>
        </p:nvSpPr>
        <p:spPr>
          <a:xfrm>
            <a:off x="474662" y="1614768"/>
            <a:ext cx="8946541" cy="4195481"/>
          </a:xfrm>
        </p:spPr>
        <p:txBody>
          <a:bodyPr>
            <a:normAutofit fontScale="92500" lnSpcReduction="20000"/>
          </a:bodyPr>
          <a:lstStyle/>
          <a:p>
            <a:r>
              <a:rPr lang="en-US" sz="3200" dirty="0"/>
              <a:t>all styles are good – know yourself, know others, learn how to work together across personality/style</a:t>
            </a:r>
          </a:p>
          <a:p>
            <a:r>
              <a:rPr lang="en-US" sz="3200" dirty="0"/>
              <a:t>Also can help people learn how to work in different environments and focus on skill development so that they can work in a broader capacity – or choose to remain where they are (some jobs require extraverted functioning – either learn it or find something else)</a:t>
            </a:r>
          </a:p>
          <a:p>
            <a:endParaRPr lang="en-US" dirty="0"/>
          </a:p>
        </p:txBody>
      </p:sp>
    </p:spTree>
    <p:extLst>
      <p:ext uri="{BB962C8B-B14F-4D97-AF65-F5344CB8AC3E}">
        <p14:creationId xmlns:p14="http://schemas.microsoft.com/office/powerpoint/2010/main" val="4194686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1" y="195543"/>
            <a:ext cx="9404723" cy="1400530"/>
          </a:xfrm>
        </p:spPr>
        <p:txBody>
          <a:bodyPr/>
          <a:lstStyle/>
          <a:p>
            <a:r>
              <a:rPr lang="en-US" sz="5400" dirty="0"/>
              <a:t>Skill/Attitude Instruments</a:t>
            </a:r>
          </a:p>
        </p:txBody>
      </p:sp>
      <p:sp>
        <p:nvSpPr>
          <p:cNvPr id="3" name="Content Placeholder 2"/>
          <p:cNvSpPr>
            <a:spLocks noGrp="1"/>
          </p:cNvSpPr>
          <p:nvPr>
            <p:ph idx="1"/>
          </p:nvPr>
        </p:nvSpPr>
        <p:spPr>
          <a:xfrm>
            <a:off x="331787" y="1148043"/>
            <a:ext cx="10983913" cy="5252757"/>
          </a:xfrm>
        </p:spPr>
        <p:txBody>
          <a:bodyPr>
            <a:normAutofit/>
          </a:bodyPr>
          <a:lstStyle/>
          <a:p>
            <a:r>
              <a:rPr lang="en-US" sz="3200" dirty="0"/>
              <a:t>Different – focus on attitudes/skills/maturity. </a:t>
            </a:r>
          </a:p>
          <a:p>
            <a:r>
              <a:rPr lang="en-US" sz="3200" dirty="0"/>
              <a:t> The point is – grow in these areas. </a:t>
            </a:r>
          </a:p>
          <a:p>
            <a:r>
              <a:rPr lang="en-US" sz="3200" dirty="0"/>
              <a:t>Goal is maturity</a:t>
            </a:r>
          </a:p>
          <a:p>
            <a:r>
              <a:rPr lang="en-US" sz="3200" dirty="0"/>
              <a:t>In these – higher is better.  Explicit evaluation when doing these instruments</a:t>
            </a:r>
          </a:p>
          <a:p>
            <a:pPr marL="0" indent="0">
              <a:buNone/>
            </a:pPr>
            <a:endParaRPr lang="en-US" dirty="0"/>
          </a:p>
          <a:p>
            <a:endParaRPr lang="en-US" sz="3200" dirty="0"/>
          </a:p>
        </p:txBody>
      </p:sp>
    </p:spTree>
    <p:extLst>
      <p:ext uri="{BB962C8B-B14F-4D97-AF65-F5344CB8AC3E}">
        <p14:creationId xmlns:p14="http://schemas.microsoft.com/office/powerpoint/2010/main" val="1477260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1" y="195543"/>
            <a:ext cx="9404723" cy="1400530"/>
          </a:xfrm>
        </p:spPr>
        <p:txBody>
          <a:bodyPr/>
          <a:lstStyle/>
          <a:p>
            <a:r>
              <a:rPr lang="en-US" sz="5400" dirty="0"/>
              <a:t>Skill/Attitude Instruments</a:t>
            </a:r>
          </a:p>
        </p:txBody>
      </p:sp>
      <p:sp>
        <p:nvSpPr>
          <p:cNvPr id="3" name="Content Placeholder 2"/>
          <p:cNvSpPr>
            <a:spLocks noGrp="1"/>
          </p:cNvSpPr>
          <p:nvPr>
            <p:ph idx="1"/>
          </p:nvPr>
        </p:nvSpPr>
        <p:spPr>
          <a:xfrm>
            <a:off x="331787" y="1148043"/>
            <a:ext cx="10983913" cy="5252757"/>
          </a:xfrm>
        </p:spPr>
        <p:txBody>
          <a:bodyPr>
            <a:normAutofit/>
          </a:bodyPr>
          <a:lstStyle/>
          <a:p>
            <a:r>
              <a:rPr lang="en-US" sz="3200" dirty="0"/>
              <a:t>MMPI – Minnesota Multiphasic Personality Inventory – most widely used instrument in clinical psychology – measures psychopathology.  (anger, cynicism, anxiety, self-esteem)</a:t>
            </a:r>
          </a:p>
          <a:p>
            <a:r>
              <a:rPr lang="en-US" sz="3200" dirty="0"/>
              <a:t>IQ (can be included here)</a:t>
            </a:r>
          </a:p>
          <a:p>
            <a:r>
              <a:rPr lang="en-US" sz="3200" dirty="0"/>
              <a:t>Leadership Energy Levels</a:t>
            </a:r>
          </a:p>
          <a:p>
            <a:r>
              <a:rPr lang="en-US" sz="3200" dirty="0"/>
              <a:t>Emotionally Intelligence</a:t>
            </a:r>
          </a:p>
          <a:p>
            <a:pPr marL="0" indent="0">
              <a:buNone/>
            </a:pPr>
            <a:endParaRPr lang="en-US" dirty="0"/>
          </a:p>
          <a:p>
            <a:endParaRPr lang="en-US" sz="3200" dirty="0"/>
          </a:p>
        </p:txBody>
      </p:sp>
    </p:spTree>
    <p:extLst>
      <p:ext uri="{BB962C8B-B14F-4D97-AF65-F5344CB8AC3E}">
        <p14:creationId xmlns:p14="http://schemas.microsoft.com/office/powerpoint/2010/main" val="2773914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2295255" y="87714"/>
            <a:ext cx="6475034" cy="6626710"/>
          </a:xfrm>
          <a:prstGeom prst="rect">
            <a:avLst/>
          </a:prstGeom>
        </p:spPr>
      </p:pic>
    </p:spTree>
    <p:extLst>
      <p:ext uri="{BB962C8B-B14F-4D97-AF65-F5344CB8AC3E}">
        <p14:creationId xmlns:p14="http://schemas.microsoft.com/office/powerpoint/2010/main" val="728311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Core idea</a:t>
            </a:r>
          </a:p>
        </p:txBody>
      </p:sp>
      <p:sp>
        <p:nvSpPr>
          <p:cNvPr id="3" name="Content Placeholder 2"/>
          <p:cNvSpPr>
            <a:spLocks noGrp="1"/>
          </p:cNvSpPr>
          <p:nvPr>
            <p:ph idx="1"/>
          </p:nvPr>
        </p:nvSpPr>
        <p:spPr>
          <a:xfrm>
            <a:off x="474662" y="1614768"/>
            <a:ext cx="8946541" cy="4195481"/>
          </a:xfrm>
        </p:spPr>
        <p:txBody>
          <a:bodyPr>
            <a:normAutofit/>
          </a:bodyPr>
          <a:lstStyle/>
          <a:p>
            <a:r>
              <a:rPr lang="en-US" sz="3200" dirty="0"/>
              <a:t>Growth is possible (usually)</a:t>
            </a:r>
          </a:p>
          <a:p>
            <a:r>
              <a:rPr lang="en-US" sz="3200" dirty="0"/>
              <a:t>Builds self awareness for dealing with different issues</a:t>
            </a:r>
          </a:p>
          <a:p>
            <a:r>
              <a:rPr lang="en-US" sz="3200" dirty="0"/>
              <a:t>Helps us to understand what others are experiences – their pitfalls and areas of growth</a:t>
            </a:r>
          </a:p>
          <a:p>
            <a:endParaRPr lang="en-US" dirty="0"/>
          </a:p>
        </p:txBody>
      </p:sp>
    </p:spTree>
    <p:extLst>
      <p:ext uri="{BB962C8B-B14F-4D97-AF65-F5344CB8AC3E}">
        <p14:creationId xmlns:p14="http://schemas.microsoft.com/office/powerpoint/2010/main" val="79406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46" y="166471"/>
            <a:ext cx="9404723" cy="1400530"/>
          </a:xfrm>
        </p:spPr>
        <p:txBody>
          <a:bodyPr/>
          <a:lstStyle/>
          <a:p>
            <a:r>
              <a:rPr lang="en-US" sz="5400" dirty="0"/>
              <a:t>History</a:t>
            </a:r>
          </a:p>
        </p:txBody>
      </p:sp>
      <p:sp>
        <p:nvSpPr>
          <p:cNvPr id="3" name="Content Placeholder 2"/>
          <p:cNvSpPr>
            <a:spLocks noGrp="1"/>
          </p:cNvSpPr>
          <p:nvPr>
            <p:ph idx="1"/>
          </p:nvPr>
        </p:nvSpPr>
        <p:spPr>
          <a:xfrm>
            <a:off x="1104293" y="1321398"/>
            <a:ext cx="8946541" cy="5079402"/>
          </a:xfrm>
        </p:spPr>
        <p:txBody>
          <a:bodyPr>
            <a:normAutofit/>
          </a:bodyPr>
          <a:lstStyle/>
          <a:p>
            <a:r>
              <a:rPr lang="en-US" sz="3200" dirty="0"/>
              <a:t>Consulting firm Hay/</a:t>
            </a:r>
            <a:r>
              <a:rPr lang="en-US" sz="3200" dirty="0" err="1"/>
              <a:t>McBer</a:t>
            </a:r>
            <a:r>
              <a:rPr lang="en-US" sz="3200" dirty="0"/>
              <a:t>, which drew on a random sample of 3,871 executives selected from a database of more than 20,000 executives worldwide</a:t>
            </a:r>
          </a:p>
          <a:p>
            <a:r>
              <a:rPr lang="en-US" sz="3200" dirty="0"/>
              <a:t>Quantitative research on what leadership produces results</a:t>
            </a:r>
          </a:p>
          <a:p>
            <a:r>
              <a:rPr lang="en-US" sz="3200" dirty="0"/>
              <a:t>Found six different leadership styles</a:t>
            </a:r>
          </a:p>
          <a:p>
            <a:r>
              <a:rPr lang="en-US" sz="3200" dirty="0"/>
              <a:t>Best leaders can choose from among different styles for different contexts</a:t>
            </a:r>
          </a:p>
          <a:p>
            <a:endParaRPr lang="en-US" dirty="0"/>
          </a:p>
        </p:txBody>
      </p:sp>
    </p:spTree>
    <p:extLst>
      <p:ext uri="{BB962C8B-B14F-4D97-AF65-F5344CB8AC3E}">
        <p14:creationId xmlns:p14="http://schemas.microsoft.com/office/powerpoint/2010/main" val="32326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6" y="157443"/>
            <a:ext cx="9404723" cy="1400530"/>
          </a:xfrm>
        </p:spPr>
        <p:txBody>
          <a:bodyPr/>
          <a:lstStyle/>
          <a:p>
            <a:r>
              <a:rPr lang="en-US" sz="5400" dirty="0"/>
              <a:t>Emotional Intelligence</a:t>
            </a:r>
          </a:p>
        </p:txBody>
      </p:sp>
      <p:sp>
        <p:nvSpPr>
          <p:cNvPr id="3" name="Content Placeholder 2"/>
          <p:cNvSpPr>
            <a:spLocks noGrp="1"/>
          </p:cNvSpPr>
          <p:nvPr>
            <p:ph idx="1"/>
          </p:nvPr>
        </p:nvSpPr>
        <p:spPr>
          <a:xfrm>
            <a:off x="408476" y="1090893"/>
            <a:ext cx="9849949" cy="5576607"/>
          </a:xfrm>
        </p:spPr>
        <p:txBody>
          <a:bodyPr>
            <a:normAutofit fontScale="92500" lnSpcReduction="20000"/>
          </a:bodyPr>
          <a:lstStyle/>
          <a:p>
            <a:r>
              <a:rPr lang="en-US" sz="3200" dirty="0"/>
              <a:t>The ability to manage ourselves and our relationships effectively</a:t>
            </a:r>
          </a:p>
          <a:p>
            <a:r>
              <a:rPr lang="en-US" sz="3200" dirty="0"/>
              <a:t>Consists of four fundamental capabilities</a:t>
            </a:r>
          </a:p>
          <a:p>
            <a:pPr lvl="1"/>
            <a:r>
              <a:rPr lang="en-US" sz="3200" dirty="0"/>
              <a:t>Self-awareness</a:t>
            </a:r>
          </a:p>
          <a:p>
            <a:pPr lvl="1"/>
            <a:r>
              <a:rPr lang="en-US" sz="3200" dirty="0"/>
              <a:t>Self-management</a:t>
            </a:r>
          </a:p>
          <a:p>
            <a:pPr lvl="1"/>
            <a:r>
              <a:rPr lang="en-US" sz="3200" dirty="0"/>
              <a:t>Social awareness</a:t>
            </a:r>
          </a:p>
          <a:p>
            <a:pPr lvl="1"/>
            <a:r>
              <a:rPr lang="en-US" sz="3200" dirty="0"/>
              <a:t>Social skill</a:t>
            </a:r>
          </a:p>
          <a:p>
            <a:r>
              <a:rPr lang="en-US" sz="3200" dirty="0"/>
              <a:t>Each capability has a certain set of skills to it</a:t>
            </a:r>
          </a:p>
          <a:p>
            <a:r>
              <a:rPr lang="en-US" sz="3200" dirty="0"/>
              <a:t>Idea is that some of these come naturally, all can be learned</a:t>
            </a:r>
          </a:p>
          <a:p>
            <a:r>
              <a:rPr lang="en-US" sz="3200" dirty="0"/>
              <a:t>They are NOT innate and unchangeable</a:t>
            </a:r>
          </a:p>
          <a:p>
            <a:pPr marL="0" indent="0">
              <a:buNone/>
            </a:pPr>
            <a:endParaRPr lang="en-US" dirty="0"/>
          </a:p>
        </p:txBody>
      </p:sp>
    </p:spTree>
    <p:extLst>
      <p:ext uri="{BB962C8B-B14F-4D97-AF65-F5344CB8AC3E}">
        <p14:creationId xmlns:p14="http://schemas.microsoft.com/office/powerpoint/2010/main" val="244738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1" y="214593"/>
            <a:ext cx="9404723" cy="1400530"/>
          </a:xfrm>
        </p:spPr>
        <p:txBody>
          <a:bodyPr/>
          <a:lstStyle/>
          <a:p>
            <a:r>
              <a:rPr lang="en-US" sz="5400" dirty="0"/>
              <a:t>Self-awareness</a:t>
            </a:r>
          </a:p>
        </p:txBody>
      </p:sp>
      <p:sp>
        <p:nvSpPr>
          <p:cNvPr id="3" name="Content Placeholder 2"/>
          <p:cNvSpPr>
            <a:spLocks noGrp="1"/>
          </p:cNvSpPr>
          <p:nvPr>
            <p:ph idx="1"/>
          </p:nvPr>
        </p:nvSpPr>
        <p:spPr>
          <a:xfrm>
            <a:off x="731837" y="1395693"/>
            <a:ext cx="9955213" cy="4833657"/>
          </a:xfrm>
        </p:spPr>
        <p:txBody>
          <a:bodyPr>
            <a:normAutofit/>
          </a:bodyPr>
          <a:lstStyle/>
          <a:p>
            <a:r>
              <a:rPr lang="en-US" sz="3200" dirty="0"/>
              <a:t>Emotional self-awareness – the ability to read and understand your emotions as well as recognize their impact on work performance, relationship, ability to navigate life situations</a:t>
            </a:r>
          </a:p>
          <a:p>
            <a:r>
              <a:rPr lang="en-US" sz="3200" dirty="0"/>
              <a:t>Accurate self-assessment – realistic evaluation of your strengths and weaknesses</a:t>
            </a:r>
          </a:p>
          <a:p>
            <a:r>
              <a:rPr lang="en-US" sz="3200" dirty="0"/>
              <a:t>Self-confidence – strong and positive sense of self-worth</a:t>
            </a:r>
          </a:p>
          <a:p>
            <a:endParaRPr lang="en-US" dirty="0"/>
          </a:p>
        </p:txBody>
      </p:sp>
    </p:spTree>
    <p:extLst>
      <p:ext uri="{BB962C8B-B14F-4D97-AF65-F5344CB8AC3E}">
        <p14:creationId xmlns:p14="http://schemas.microsoft.com/office/powerpoint/2010/main" val="225103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6" y="233643"/>
            <a:ext cx="9404723" cy="1400530"/>
          </a:xfrm>
        </p:spPr>
        <p:txBody>
          <a:bodyPr/>
          <a:lstStyle/>
          <a:p>
            <a:r>
              <a:rPr lang="en-US" sz="5400" dirty="0"/>
              <a:t>Self-management</a:t>
            </a:r>
          </a:p>
        </p:txBody>
      </p:sp>
      <p:sp>
        <p:nvSpPr>
          <p:cNvPr id="3" name="Content Placeholder 2"/>
          <p:cNvSpPr>
            <a:spLocks noGrp="1"/>
          </p:cNvSpPr>
          <p:nvPr>
            <p:ph idx="1"/>
          </p:nvPr>
        </p:nvSpPr>
        <p:spPr>
          <a:xfrm>
            <a:off x="503726" y="1262343"/>
            <a:ext cx="11031049" cy="5309907"/>
          </a:xfrm>
        </p:spPr>
        <p:txBody>
          <a:bodyPr>
            <a:noAutofit/>
          </a:bodyPr>
          <a:lstStyle/>
          <a:p>
            <a:r>
              <a:rPr lang="en-US" sz="2800" dirty="0"/>
              <a:t>Self-control – the ability to keep disruptive emotions and impulses under control</a:t>
            </a:r>
          </a:p>
          <a:p>
            <a:r>
              <a:rPr lang="en-US" sz="2800" dirty="0"/>
              <a:t>Trustworthiness – a consistent display of honesty and integrity</a:t>
            </a:r>
          </a:p>
          <a:p>
            <a:r>
              <a:rPr lang="en-US" sz="2800" dirty="0"/>
              <a:t>Conscientiousness – the ability to mange yourself and your responsibilities</a:t>
            </a:r>
          </a:p>
          <a:p>
            <a:r>
              <a:rPr lang="en-US" sz="2800" dirty="0"/>
              <a:t>Adaptability – skill at adjusting to changing situations and overcoming obstacles</a:t>
            </a:r>
          </a:p>
          <a:p>
            <a:r>
              <a:rPr lang="en-US" sz="2800" dirty="0"/>
              <a:t>Achievement orientation – the drive to meet an internal standard of excellence</a:t>
            </a:r>
          </a:p>
          <a:p>
            <a:r>
              <a:rPr lang="en-US" sz="2800" dirty="0"/>
              <a:t>Initiative – a readiness to seize opportunities</a:t>
            </a:r>
          </a:p>
        </p:txBody>
      </p:sp>
    </p:spTree>
    <p:extLst>
      <p:ext uri="{BB962C8B-B14F-4D97-AF65-F5344CB8AC3E}">
        <p14:creationId xmlns:p14="http://schemas.microsoft.com/office/powerpoint/2010/main" val="161797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6" y="214593"/>
            <a:ext cx="9404723" cy="1400530"/>
          </a:xfrm>
        </p:spPr>
        <p:txBody>
          <a:bodyPr/>
          <a:lstStyle/>
          <a:p>
            <a:r>
              <a:rPr lang="en-US" sz="5400" dirty="0"/>
              <a:t>Social Awareness</a:t>
            </a:r>
          </a:p>
        </p:txBody>
      </p:sp>
      <p:sp>
        <p:nvSpPr>
          <p:cNvPr id="3" name="Content Placeholder 2"/>
          <p:cNvSpPr>
            <a:spLocks noGrp="1"/>
          </p:cNvSpPr>
          <p:nvPr>
            <p:ph idx="1"/>
          </p:nvPr>
        </p:nvSpPr>
        <p:spPr>
          <a:xfrm>
            <a:off x="550862" y="1348068"/>
            <a:ext cx="10412413" cy="4195481"/>
          </a:xfrm>
        </p:spPr>
        <p:txBody>
          <a:bodyPr>
            <a:noAutofit/>
          </a:bodyPr>
          <a:lstStyle/>
          <a:p>
            <a:r>
              <a:rPr lang="en-US" sz="3200" dirty="0"/>
              <a:t>Empathy – skill at sensing other people’s emotions, understanding their perspective, taking an active interest in their concerns</a:t>
            </a:r>
          </a:p>
          <a:p>
            <a:r>
              <a:rPr lang="en-US" sz="3200" dirty="0"/>
              <a:t>Organizational awareness – the ability to read the currents of an organizational life, build decision net-works, and navigate politics</a:t>
            </a:r>
          </a:p>
          <a:p>
            <a:r>
              <a:rPr lang="en-US" sz="3200" dirty="0"/>
              <a:t>Service orientation – the ability to recognize and meet people’s needs</a:t>
            </a:r>
          </a:p>
        </p:txBody>
      </p:sp>
    </p:spTree>
    <p:extLst>
      <p:ext uri="{BB962C8B-B14F-4D97-AF65-F5344CB8AC3E}">
        <p14:creationId xmlns:p14="http://schemas.microsoft.com/office/powerpoint/2010/main" val="1061774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36" y="186018"/>
            <a:ext cx="9404723" cy="1400530"/>
          </a:xfrm>
        </p:spPr>
        <p:txBody>
          <a:bodyPr/>
          <a:lstStyle/>
          <a:p>
            <a:r>
              <a:rPr lang="en-US" sz="5400" dirty="0"/>
              <a:t>Social Skills</a:t>
            </a:r>
          </a:p>
        </p:txBody>
      </p:sp>
      <p:sp>
        <p:nvSpPr>
          <p:cNvPr id="3" name="Content Placeholder 2"/>
          <p:cNvSpPr>
            <a:spLocks noGrp="1"/>
          </p:cNvSpPr>
          <p:nvPr>
            <p:ph idx="1"/>
          </p:nvPr>
        </p:nvSpPr>
        <p:spPr>
          <a:xfrm>
            <a:off x="512762" y="886283"/>
            <a:ext cx="11679238" cy="5543550"/>
          </a:xfrm>
        </p:spPr>
        <p:txBody>
          <a:bodyPr>
            <a:noAutofit/>
          </a:bodyPr>
          <a:lstStyle/>
          <a:p>
            <a:r>
              <a:rPr lang="en-US" sz="2600" dirty="0"/>
              <a:t>Visionary leadership – the ability to take charge and inspire with a compelling vision</a:t>
            </a:r>
          </a:p>
          <a:p>
            <a:r>
              <a:rPr lang="en-US" sz="2600" dirty="0"/>
              <a:t>Influence – the ability to wield a range of persuasive tactics</a:t>
            </a:r>
          </a:p>
          <a:p>
            <a:r>
              <a:rPr lang="en-US" sz="2600" dirty="0"/>
              <a:t>Developing others – the propensity to bolster the abilities of others through feedback and guidance</a:t>
            </a:r>
          </a:p>
          <a:p>
            <a:r>
              <a:rPr lang="en-US" sz="2600" dirty="0"/>
              <a:t>Communication – skill at listening and sending clear, convincing, and well-tuned messages</a:t>
            </a:r>
          </a:p>
          <a:p>
            <a:r>
              <a:rPr lang="en-US" sz="2600" dirty="0"/>
              <a:t>Conflict management – the ability to de-escalate disagreements and orchestrate resolution</a:t>
            </a:r>
          </a:p>
          <a:p>
            <a:r>
              <a:rPr lang="en-US" sz="2600" dirty="0"/>
              <a:t>Building bonds – proficiency at cultivating and maintaining a web of relationships</a:t>
            </a:r>
          </a:p>
          <a:p>
            <a:r>
              <a:rPr lang="en-US" sz="2600" dirty="0"/>
              <a:t>Teamwork – competence at promoting teamwork and building teams</a:t>
            </a:r>
          </a:p>
        </p:txBody>
      </p:sp>
    </p:spTree>
    <p:extLst>
      <p:ext uri="{BB962C8B-B14F-4D97-AF65-F5344CB8AC3E}">
        <p14:creationId xmlns:p14="http://schemas.microsoft.com/office/powerpoint/2010/main" val="635399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62324" y="452718"/>
            <a:ext cx="6380965" cy="6170719"/>
          </a:xfrm>
          <a:prstGeom prst="rect">
            <a:avLst/>
          </a:prstGeom>
        </p:spPr>
      </p:pic>
    </p:spTree>
    <p:extLst>
      <p:ext uri="{BB962C8B-B14F-4D97-AF65-F5344CB8AC3E}">
        <p14:creationId xmlns:p14="http://schemas.microsoft.com/office/powerpoint/2010/main" val="2334904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1" y="205068"/>
            <a:ext cx="9404723" cy="1400530"/>
          </a:xfrm>
        </p:spPr>
        <p:txBody>
          <a:bodyPr/>
          <a:lstStyle/>
          <a:p>
            <a:r>
              <a:rPr lang="en-US" sz="5400" dirty="0"/>
              <a:t>Questions to discuss</a:t>
            </a:r>
          </a:p>
        </p:txBody>
      </p:sp>
      <p:sp>
        <p:nvSpPr>
          <p:cNvPr id="3" name="Content Placeholder 2"/>
          <p:cNvSpPr>
            <a:spLocks noGrp="1"/>
          </p:cNvSpPr>
          <p:nvPr>
            <p:ph idx="1"/>
          </p:nvPr>
        </p:nvSpPr>
        <p:spPr>
          <a:xfrm>
            <a:off x="628043" y="1452843"/>
            <a:ext cx="8946541" cy="4195481"/>
          </a:xfrm>
        </p:spPr>
        <p:txBody>
          <a:bodyPr>
            <a:normAutofit/>
          </a:bodyPr>
          <a:lstStyle/>
          <a:p>
            <a:r>
              <a:rPr lang="en-US" sz="3200" dirty="0" err="1"/>
              <a:t>Garrido</a:t>
            </a:r>
            <a:r>
              <a:rPr lang="en-US" sz="3200" dirty="0"/>
              <a:t> – what does she suggest in terms of attributes for leadership?</a:t>
            </a:r>
          </a:p>
          <a:p>
            <a:r>
              <a:rPr lang="en-US" sz="3200" dirty="0"/>
              <a:t>Jones – why is self-care so important?</a:t>
            </a:r>
          </a:p>
          <a:p>
            <a:r>
              <a:rPr lang="en-US" sz="3200" dirty="0"/>
              <a:t>Emotional Intelligence skills – where are you strong?  What are growth areas?  What would be helpful for you to discuss with the group?</a:t>
            </a:r>
          </a:p>
        </p:txBody>
      </p:sp>
    </p:spTree>
    <p:extLst>
      <p:ext uri="{BB962C8B-B14F-4D97-AF65-F5344CB8AC3E}">
        <p14:creationId xmlns:p14="http://schemas.microsoft.com/office/powerpoint/2010/main" val="169957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92" y="198276"/>
            <a:ext cx="9404723" cy="1400530"/>
          </a:xfrm>
        </p:spPr>
        <p:txBody>
          <a:bodyPr/>
          <a:lstStyle/>
          <a:p>
            <a:r>
              <a:rPr lang="en-US" sz="5400" dirty="0"/>
              <a:t>Coercive Style</a:t>
            </a:r>
          </a:p>
        </p:txBody>
      </p:sp>
      <p:sp>
        <p:nvSpPr>
          <p:cNvPr id="3" name="Content Placeholder 2"/>
          <p:cNvSpPr>
            <a:spLocks noGrp="1"/>
          </p:cNvSpPr>
          <p:nvPr>
            <p:ph idx="1"/>
          </p:nvPr>
        </p:nvSpPr>
        <p:spPr>
          <a:xfrm>
            <a:off x="968140" y="1210080"/>
            <a:ext cx="8946541" cy="4195481"/>
          </a:xfrm>
        </p:spPr>
        <p:txBody>
          <a:bodyPr>
            <a:noAutofit/>
          </a:bodyPr>
          <a:lstStyle/>
          <a:p>
            <a:r>
              <a:rPr lang="en-US" sz="3200" dirty="0"/>
              <a:t>Leader demands immediate compliance</a:t>
            </a:r>
          </a:p>
          <a:p>
            <a:r>
              <a:rPr lang="en-US" sz="3200" dirty="0"/>
              <a:t>Wants people to “do what I tell you.”</a:t>
            </a:r>
          </a:p>
          <a:p>
            <a:r>
              <a:rPr lang="en-US" sz="3200" dirty="0"/>
              <a:t>Come most naturally to people who have high levels of drive to achieve, initiative, self-control</a:t>
            </a:r>
          </a:p>
          <a:p>
            <a:r>
              <a:rPr lang="en-US" sz="3200" dirty="0"/>
              <a:t>Works best in a crisis, to kick start a turn around, with problematic people/employees</a:t>
            </a:r>
          </a:p>
          <a:p>
            <a:r>
              <a:rPr lang="en-US" sz="3200" dirty="0"/>
              <a:t>Overall impact on organizational climate is negative</a:t>
            </a:r>
          </a:p>
        </p:txBody>
      </p:sp>
    </p:spTree>
    <p:extLst>
      <p:ext uri="{BB962C8B-B14F-4D97-AF65-F5344CB8AC3E}">
        <p14:creationId xmlns:p14="http://schemas.microsoft.com/office/powerpoint/2010/main" val="43987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41" y="214179"/>
            <a:ext cx="9404723" cy="1400530"/>
          </a:xfrm>
        </p:spPr>
        <p:txBody>
          <a:bodyPr/>
          <a:lstStyle/>
          <a:p>
            <a:r>
              <a:rPr lang="en-US" sz="5400" dirty="0"/>
              <a:t>Authoritative</a:t>
            </a:r>
            <a:r>
              <a:rPr lang="en-US" dirty="0"/>
              <a:t> Style</a:t>
            </a:r>
          </a:p>
        </p:txBody>
      </p:sp>
      <p:sp>
        <p:nvSpPr>
          <p:cNvPr id="3" name="Content Placeholder 2"/>
          <p:cNvSpPr>
            <a:spLocks noGrp="1"/>
          </p:cNvSpPr>
          <p:nvPr>
            <p:ph idx="1"/>
          </p:nvPr>
        </p:nvSpPr>
        <p:spPr>
          <a:xfrm>
            <a:off x="968139" y="1265738"/>
            <a:ext cx="8946541" cy="5270233"/>
          </a:xfrm>
        </p:spPr>
        <p:txBody>
          <a:bodyPr>
            <a:normAutofit/>
          </a:bodyPr>
          <a:lstStyle/>
          <a:p>
            <a:r>
              <a:rPr lang="en-US" sz="3200" dirty="0"/>
              <a:t>Mobilizes people toward a vision</a:t>
            </a:r>
          </a:p>
          <a:p>
            <a:r>
              <a:rPr lang="en-US" sz="3200" dirty="0"/>
              <a:t>Says to people “come with me.”</a:t>
            </a:r>
          </a:p>
          <a:p>
            <a:r>
              <a:rPr lang="en-US" sz="3200" dirty="0"/>
              <a:t>Comes most naturally to people who have high levels of self-confidence, empathy, enjoy being a change catalyst</a:t>
            </a:r>
          </a:p>
          <a:p>
            <a:r>
              <a:rPr lang="en-US" sz="3200" dirty="0"/>
              <a:t>Works best when change requires a new vision or when clear direction is needed</a:t>
            </a:r>
          </a:p>
          <a:p>
            <a:r>
              <a:rPr lang="en-US" sz="3200" dirty="0"/>
              <a:t>Overall impact on organizational climate is more strongly positive</a:t>
            </a:r>
          </a:p>
          <a:p>
            <a:endParaRPr lang="en-US" dirty="0"/>
          </a:p>
          <a:p>
            <a:endParaRPr lang="en-US" dirty="0"/>
          </a:p>
        </p:txBody>
      </p:sp>
    </p:spTree>
    <p:extLst>
      <p:ext uri="{BB962C8B-B14F-4D97-AF65-F5344CB8AC3E}">
        <p14:creationId xmlns:p14="http://schemas.microsoft.com/office/powerpoint/2010/main" val="22921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35" y="182374"/>
            <a:ext cx="9404723" cy="1400530"/>
          </a:xfrm>
        </p:spPr>
        <p:txBody>
          <a:bodyPr/>
          <a:lstStyle/>
          <a:p>
            <a:r>
              <a:rPr lang="en-US" sz="5400" dirty="0"/>
              <a:t>Affiliative Style</a:t>
            </a:r>
          </a:p>
        </p:txBody>
      </p:sp>
      <p:sp>
        <p:nvSpPr>
          <p:cNvPr id="3" name="Content Placeholder 2"/>
          <p:cNvSpPr>
            <a:spLocks noGrp="1"/>
          </p:cNvSpPr>
          <p:nvPr>
            <p:ph idx="1"/>
          </p:nvPr>
        </p:nvSpPr>
        <p:spPr>
          <a:xfrm>
            <a:off x="904530" y="1162372"/>
            <a:ext cx="8946541" cy="5516724"/>
          </a:xfrm>
        </p:spPr>
        <p:txBody>
          <a:bodyPr>
            <a:noAutofit/>
          </a:bodyPr>
          <a:lstStyle/>
          <a:p>
            <a:r>
              <a:rPr lang="en-US" sz="3200" dirty="0"/>
              <a:t>Works to create harmony and build emotional bonds</a:t>
            </a:r>
          </a:p>
          <a:p>
            <a:r>
              <a:rPr lang="en-US" sz="3200" dirty="0"/>
              <a:t>Says to people, “people come first!”</a:t>
            </a:r>
          </a:p>
          <a:p>
            <a:r>
              <a:rPr lang="en-US" sz="3200" dirty="0"/>
              <a:t>Comes most naturally to people who have high levels of empathy, enjoy building relationships, are skilled at communication</a:t>
            </a:r>
          </a:p>
          <a:p>
            <a:r>
              <a:rPr lang="en-US" sz="3200" dirty="0"/>
              <a:t>Works best to heal rifts in a team and to motivate people in stressful circumstances</a:t>
            </a:r>
          </a:p>
          <a:p>
            <a:r>
              <a:rPr lang="en-US" sz="3200" dirty="0"/>
              <a:t>Has a positive impact on organizational climate</a:t>
            </a:r>
          </a:p>
          <a:p>
            <a:endParaRPr lang="en-US" sz="3200" dirty="0"/>
          </a:p>
        </p:txBody>
      </p:sp>
    </p:spTree>
    <p:extLst>
      <p:ext uri="{BB962C8B-B14F-4D97-AF65-F5344CB8AC3E}">
        <p14:creationId xmlns:p14="http://schemas.microsoft.com/office/powerpoint/2010/main" val="381938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89" y="214179"/>
            <a:ext cx="9404723" cy="1400530"/>
          </a:xfrm>
        </p:spPr>
        <p:txBody>
          <a:bodyPr/>
          <a:lstStyle/>
          <a:p>
            <a:r>
              <a:rPr lang="en-US" sz="5400" dirty="0"/>
              <a:t>Democratic Style</a:t>
            </a:r>
          </a:p>
        </p:txBody>
      </p:sp>
      <p:sp>
        <p:nvSpPr>
          <p:cNvPr id="3" name="Content Placeholder 2"/>
          <p:cNvSpPr>
            <a:spLocks noGrp="1"/>
          </p:cNvSpPr>
          <p:nvPr>
            <p:ph idx="1"/>
          </p:nvPr>
        </p:nvSpPr>
        <p:spPr>
          <a:xfrm>
            <a:off x="666971" y="1194177"/>
            <a:ext cx="8946541" cy="5150964"/>
          </a:xfrm>
        </p:spPr>
        <p:txBody>
          <a:bodyPr>
            <a:noAutofit/>
          </a:bodyPr>
          <a:lstStyle/>
          <a:p>
            <a:r>
              <a:rPr lang="en-US" sz="3200" dirty="0"/>
              <a:t>Works to forge consensus through participation</a:t>
            </a:r>
          </a:p>
          <a:p>
            <a:r>
              <a:rPr lang="en-US" sz="3200" dirty="0"/>
              <a:t>Says to people “what do you think?”</a:t>
            </a:r>
          </a:p>
          <a:p>
            <a:r>
              <a:rPr lang="en-US" sz="3200" dirty="0"/>
              <a:t>Comes most naturally to people who enjoy collaboration, team leadership, are skilled at communication</a:t>
            </a:r>
          </a:p>
          <a:p>
            <a:r>
              <a:rPr lang="en-US" sz="3200" dirty="0"/>
              <a:t>Most helpful to get buy-in or to get input from valuable employees</a:t>
            </a:r>
          </a:p>
          <a:p>
            <a:r>
              <a:rPr lang="en-US" sz="3200" dirty="0"/>
              <a:t>Positive impact on organizational climate</a:t>
            </a:r>
          </a:p>
          <a:p>
            <a:endParaRPr lang="en-US" sz="3200" dirty="0"/>
          </a:p>
        </p:txBody>
      </p:sp>
    </p:spTree>
    <p:extLst>
      <p:ext uri="{BB962C8B-B14F-4D97-AF65-F5344CB8AC3E}">
        <p14:creationId xmlns:p14="http://schemas.microsoft.com/office/powerpoint/2010/main" val="233998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10" y="238033"/>
            <a:ext cx="9404723" cy="1400530"/>
          </a:xfrm>
        </p:spPr>
        <p:txBody>
          <a:bodyPr/>
          <a:lstStyle/>
          <a:p>
            <a:r>
              <a:rPr lang="en-US" sz="5400" dirty="0"/>
              <a:t>Pacesetting Style</a:t>
            </a:r>
          </a:p>
        </p:txBody>
      </p:sp>
      <p:sp>
        <p:nvSpPr>
          <p:cNvPr id="3" name="Content Placeholder 2"/>
          <p:cNvSpPr>
            <a:spLocks noGrp="1"/>
          </p:cNvSpPr>
          <p:nvPr>
            <p:ph idx="1"/>
          </p:nvPr>
        </p:nvSpPr>
        <p:spPr>
          <a:xfrm>
            <a:off x="634185" y="1337301"/>
            <a:ext cx="8946541" cy="5437210"/>
          </a:xfrm>
        </p:spPr>
        <p:txBody>
          <a:bodyPr>
            <a:normAutofit lnSpcReduction="10000"/>
          </a:bodyPr>
          <a:lstStyle/>
          <a:p>
            <a:r>
              <a:rPr lang="en-US" sz="3200" dirty="0"/>
              <a:t>Works by setting high standards for performance</a:t>
            </a:r>
          </a:p>
          <a:p>
            <a:r>
              <a:rPr lang="en-US" sz="3200" dirty="0"/>
              <a:t>Says to people “Do as I do, now.”</a:t>
            </a:r>
          </a:p>
          <a:p>
            <a:r>
              <a:rPr lang="en-US" sz="3200" dirty="0"/>
              <a:t>Comes to people who have high levels of conscientiousness, drive to achieve, initiative</a:t>
            </a:r>
          </a:p>
          <a:p>
            <a:r>
              <a:rPr lang="en-US" sz="3200" dirty="0"/>
              <a:t>Works well to get high results from an already highly motivated and competent team</a:t>
            </a:r>
          </a:p>
          <a:p>
            <a:r>
              <a:rPr lang="en-US" sz="3200" dirty="0"/>
              <a:t>Negative impact on organizational climate</a:t>
            </a:r>
          </a:p>
        </p:txBody>
      </p:sp>
    </p:spTree>
    <p:extLst>
      <p:ext uri="{BB962C8B-B14F-4D97-AF65-F5344CB8AC3E}">
        <p14:creationId xmlns:p14="http://schemas.microsoft.com/office/powerpoint/2010/main" val="250874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4" y="214179"/>
            <a:ext cx="9404723" cy="1400530"/>
          </a:xfrm>
        </p:spPr>
        <p:txBody>
          <a:bodyPr/>
          <a:lstStyle/>
          <a:p>
            <a:r>
              <a:rPr lang="en-US" sz="5400" dirty="0"/>
              <a:t>Coaching Style</a:t>
            </a:r>
          </a:p>
        </p:txBody>
      </p:sp>
      <p:sp>
        <p:nvSpPr>
          <p:cNvPr id="3" name="Content Placeholder 2"/>
          <p:cNvSpPr>
            <a:spLocks noGrp="1"/>
          </p:cNvSpPr>
          <p:nvPr>
            <p:ph idx="1"/>
          </p:nvPr>
        </p:nvSpPr>
        <p:spPr>
          <a:xfrm>
            <a:off x="801162" y="1345252"/>
            <a:ext cx="8946541" cy="4968084"/>
          </a:xfrm>
        </p:spPr>
        <p:txBody>
          <a:bodyPr>
            <a:normAutofit/>
          </a:bodyPr>
          <a:lstStyle/>
          <a:p>
            <a:r>
              <a:rPr lang="en-US" sz="3200" dirty="0"/>
              <a:t>Works to develop people for the future</a:t>
            </a:r>
          </a:p>
          <a:p>
            <a:r>
              <a:rPr lang="en-US" sz="3200" dirty="0"/>
              <a:t>Says to people “try this.”</a:t>
            </a:r>
          </a:p>
          <a:p>
            <a:r>
              <a:rPr lang="en-US" sz="3200" dirty="0"/>
              <a:t>Comes most naturally to people who enjoy developing others, have high levels of empathy and self-awareness</a:t>
            </a:r>
          </a:p>
          <a:p>
            <a:r>
              <a:rPr lang="en-US" sz="3200" dirty="0"/>
              <a:t>Works well to help people improve performance, develop long term strengths</a:t>
            </a:r>
          </a:p>
          <a:p>
            <a:r>
              <a:rPr lang="en-US" sz="3200" dirty="0"/>
              <a:t>Positive impact on organizational climate</a:t>
            </a:r>
          </a:p>
        </p:txBody>
      </p:sp>
    </p:spTree>
    <p:extLst>
      <p:ext uri="{BB962C8B-B14F-4D97-AF65-F5344CB8AC3E}">
        <p14:creationId xmlns:p14="http://schemas.microsoft.com/office/powerpoint/2010/main" val="44298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107" y="261887"/>
            <a:ext cx="9404723" cy="1400530"/>
          </a:xfrm>
        </p:spPr>
        <p:txBody>
          <a:bodyPr/>
          <a:lstStyle/>
          <a:p>
            <a:r>
              <a:rPr lang="en-US" sz="5400" dirty="0"/>
              <a:t>Understanding</a:t>
            </a:r>
          </a:p>
        </p:txBody>
      </p:sp>
      <p:sp>
        <p:nvSpPr>
          <p:cNvPr id="3" name="Content Placeholder 2"/>
          <p:cNvSpPr>
            <a:spLocks noGrp="1"/>
          </p:cNvSpPr>
          <p:nvPr>
            <p:ph idx="1"/>
          </p:nvPr>
        </p:nvSpPr>
        <p:spPr>
          <a:xfrm>
            <a:off x="778289" y="1424765"/>
            <a:ext cx="8946541" cy="4195481"/>
          </a:xfrm>
        </p:spPr>
        <p:txBody>
          <a:bodyPr>
            <a:normAutofit/>
          </a:bodyPr>
          <a:lstStyle/>
          <a:p>
            <a:r>
              <a:rPr lang="en-US" sz="3200" dirty="0"/>
              <a:t>Leadership is – choosing the proper style and enacting it to move the organization forward</a:t>
            </a:r>
          </a:p>
          <a:p>
            <a:r>
              <a:rPr lang="en-US" sz="3200" dirty="0"/>
              <a:t>Best leaders use four of them, most people report having access to two</a:t>
            </a:r>
          </a:p>
          <a:p>
            <a:r>
              <a:rPr lang="en-US" sz="3200" dirty="0"/>
              <a:t>Working on emotional intelligence skills builds the ability to move among styles</a:t>
            </a:r>
          </a:p>
          <a:p>
            <a:endParaRPr lang="en-US" sz="3200" dirty="0"/>
          </a:p>
          <a:p>
            <a:endParaRPr lang="en-US" sz="3200" dirty="0"/>
          </a:p>
          <a:p>
            <a:pPr marL="0" indent="0">
              <a:buNone/>
            </a:pPr>
            <a:endParaRPr lang="en-US" sz="3200" dirty="0"/>
          </a:p>
        </p:txBody>
      </p:sp>
    </p:spTree>
    <p:extLst>
      <p:ext uri="{BB962C8B-B14F-4D97-AF65-F5344CB8AC3E}">
        <p14:creationId xmlns:p14="http://schemas.microsoft.com/office/powerpoint/2010/main" val="231349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266</TotalTime>
  <Words>1175</Words>
  <Application>Microsoft Office PowerPoint</Application>
  <PresentationFormat>Widescreen</PresentationFormat>
  <Paragraphs>128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Wingdings 3</vt:lpstr>
      <vt:lpstr>Ion</vt:lpstr>
      <vt:lpstr>Emotionally Intelligent Leadership</vt:lpstr>
      <vt:lpstr>History</vt:lpstr>
      <vt:lpstr>Coercive Style</vt:lpstr>
      <vt:lpstr>Authoritative Style</vt:lpstr>
      <vt:lpstr>Affiliative Style</vt:lpstr>
      <vt:lpstr>Democratic Style</vt:lpstr>
      <vt:lpstr>Pacesetting Style</vt:lpstr>
      <vt:lpstr>Coaching Style</vt:lpstr>
      <vt:lpstr>Understanding</vt:lpstr>
      <vt:lpstr>Evaluation</vt:lpstr>
      <vt:lpstr>Styles Most Comfortable in Churches?</vt:lpstr>
      <vt:lpstr>Assessments and Instruments</vt:lpstr>
      <vt:lpstr>Personality Instruments</vt:lpstr>
      <vt:lpstr>Personality Instruments</vt:lpstr>
      <vt:lpstr>Core idea</vt:lpstr>
      <vt:lpstr>Skill/Attitude Instruments</vt:lpstr>
      <vt:lpstr>Skill/Attitude Instruments</vt:lpstr>
      <vt:lpstr>PowerPoint Presentation</vt:lpstr>
      <vt:lpstr>Core idea</vt:lpstr>
      <vt:lpstr>Emotional Intelligence</vt:lpstr>
      <vt:lpstr>Self-awareness</vt:lpstr>
      <vt:lpstr>Self-management</vt:lpstr>
      <vt:lpstr>Social Awareness</vt:lpstr>
      <vt:lpstr>Social Skills</vt:lpstr>
      <vt:lpstr>PowerPoint Presentation</vt:lpstr>
      <vt:lpstr>Questions to discuss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Emotionally Intelligent Leadership</dc:title>
  <dc:creator>Michael Wilson</dc:creator>
  <cp:lastModifiedBy>Michael Wilson</cp:lastModifiedBy>
  <cp:revision>20</cp:revision>
  <dcterms:created xsi:type="dcterms:W3CDTF">2016-08-18T12:54:16Z</dcterms:created>
  <dcterms:modified xsi:type="dcterms:W3CDTF">2016-11-02T14:00:03Z</dcterms:modified>
</cp:coreProperties>
</file>