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044" autoAdjust="0"/>
    <p:restoredTop sz="94660"/>
  </p:normalViewPr>
  <p:slideViewPr>
    <p:cSldViewPr snapToGrid="0">
      <p:cViewPr varScale="1">
        <p:scale>
          <a:sx n="87" d="100"/>
          <a:sy n="87" d="100"/>
        </p:scale>
        <p:origin x="432" y="6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10/26/2016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10/26/2016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10/26/2016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10/26/2016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10/26/2016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10/26/2016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10/26/2016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10/26/2016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10/26/2016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10/26/2016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10/26/2016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13"/>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10/26/2016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10/26/2016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10/26/2016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10/26/2016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10/26/2016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32"/>
            <a:ext cx="2356674" cy="6853285"/>
            <a:chOff x="6627813" y="195454"/>
            <a:chExt cx="1952625" cy="5678297"/>
          </a:xfrm>
        </p:grpSpPr>
        <p:sp>
          <p:nvSpPr>
            <p:cNvPr id="11" name="Freeform 27"/>
            <p:cNvSpPr/>
            <p:nvPr/>
          </p:nvSpPr>
          <p:spPr bwMode="auto">
            <a:xfrm>
              <a:off x="6627813" y="195454"/>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10/26/2016</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2" r:id="rId12"/>
    <p:sldLayoutId id="2147483663" r:id="rId13"/>
    <p:sldLayoutId id="2147483664" r:id="rId14"/>
    <p:sldLayoutId id="2147483658" r:id="rId15"/>
    <p:sldLayoutId id="2147483659"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Theology and Leadership</a:t>
            </a:r>
          </a:p>
        </p:txBody>
      </p:sp>
      <p:sp>
        <p:nvSpPr>
          <p:cNvPr id="3" name="Subtitle 2"/>
          <p:cNvSpPr>
            <a:spLocks noGrp="1"/>
          </p:cNvSpPr>
          <p:nvPr>
            <p:ph type="subTitle" idx="1"/>
          </p:nvPr>
        </p:nvSpPr>
        <p:spPr/>
        <p:txBody>
          <a:bodyPr/>
          <a:lstStyle/>
          <a:p>
            <a:endParaRPr lang="en-US"/>
          </a:p>
        </p:txBody>
      </p:sp>
    </p:spTree>
    <p:extLst>
      <p:ext uri="{BB962C8B-B14F-4D97-AF65-F5344CB8AC3E}">
        <p14:creationId xmlns:p14="http://schemas.microsoft.com/office/powerpoint/2010/main" val="273091985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Incarnation and Leadership</a:t>
            </a:r>
          </a:p>
        </p:txBody>
      </p:sp>
      <p:sp>
        <p:nvSpPr>
          <p:cNvPr id="3" name="Content Placeholder 2"/>
          <p:cNvSpPr>
            <a:spLocks noGrp="1"/>
          </p:cNvSpPr>
          <p:nvPr>
            <p:ph idx="1"/>
          </p:nvPr>
        </p:nvSpPr>
        <p:spPr/>
        <p:txBody>
          <a:bodyPr/>
          <a:lstStyle/>
          <a:p>
            <a:r>
              <a:rPr lang="en-US" dirty="0"/>
              <a:t>Upside – connection, care, and relationship</a:t>
            </a:r>
          </a:p>
          <a:p>
            <a:endParaRPr lang="en-US" dirty="0"/>
          </a:p>
          <a:p>
            <a:r>
              <a:rPr lang="en-US" dirty="0"/>
              <a:t>Downside – enmeshment and inability to choose</a:t>
            </a:r>
          </a:p>
        </p:txBody>
      </p:sp>
    </p:spTree>
    <p:extLst>
      <p:ext uri="{BB962C8B-B14F-4D97-AF65-F5344CB8AC3E}">
        <p14:creationId xmlns:p14="http://schemas.microsoft.com/office/powerpoint/2010/main" val="27550883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Kingdom/Reign of God</a:t>
            </a:r>
          </a:p>
        </p:txBody>
      </p:sp>
      <p:sp>
        <p:nvSpPr>
          <p:cNvPr id="3" name="Content Placeholder 2"/>
          <p:cNvSpPr>
            <a:spLocks noGrp="1"/>
          </p:cNvSpPr>
          <p:nvPr>
            <p:ph idx="1"/>
          </p:nvPr>
        </p:nvSpPr>
        <p:spPr/>
        <p:txBody>
          <a:bodyPr/>
          <a:lstStyle/>
          <a:p>
            <a:pPr marL="0" indent="0">
              <a:buNone/>
            </a:pPr>
            <a:r>
              <a:rPr lang="en-US" dirty="0"/>
              <a:t>Now after John was arrested, Jesus came to Galilee, proclaiming the good news of God,</a:t>
            </a:r>
            <a:r>
              <a:rPr lang="en-US" b="1" baseline="30000" dirty="0"/>
              <a:t> </a:t>
            </a:r>
            <a:r>
              <a:rPr lang="en-US" dirty="0"/>
              <a:t>and saying, “The time is fulfilled, and the kingdom of God has come near; repent, and believe in the good news.”</a:t>
            </a:r>
            <a:endParaRPr lang="en-US" baseline="30000" dirty="0"/>
          </a:p>
          <a:p>
            <a:pPr marL="0" indent="0">
              <a:buNone/>
            </a:pPr>
            <a:endParaRPr lang="en-US" baseline="30000" dirty="0"/>
          </a:p>
          <a:p>
            <a:pPr marL="0" indent="0">
              <a:buNone/>
            </a:pPr>
            <a:r>
              <a:rPr lang="en-US" dirty="0"/>
              <a:t>Mark 1:14-15</a:t>
            </a:r>
            <a:endParaRPr lang="en-US" dirty="0"/>
          </a:p>
        </p:txBody>
      </p:sp>
    </p:spTree>
    <p:extLst>
      <p:ext uri="{BB962C8B-B14F-4D97-AF65-F5344CB8AC3E}">
        <p14:creationId xmlns:p14="http://schemas.microsoft.com/office/powerpoint/2010/main" val="6780146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a:xfrm>
            <a:off x="2589212" y="729762"/>
            <a:ext cx="8915400" cy="5181460"/>
          </a:xfrm>
        </p:spPr>
        <p:txBody>
          <a:bodyPr/>
          <a:lstStyle/>
          <a:p>
            <a:r>
              <a:rPr lang="en-US" dirty="0"/>
              <a:t>The gospel if Jesus himself.  The New Testament’s Gospel narrate the life, death, and resurrection of Jesus as the action of God that both reveals God’s passion for the world and achieves God’s purposes for that world.  …</a:t>
            </a:r>
          </a:p>
          <a:p>
            <a:r>
              <a:rPr lang="en-US" dirty="0"/>
              <a:t>The central aspect of the teaching of Jesus was that concerning the Kingdom of God.  Of this there can be no doubt…</a:t>
            </a:r>
          </a:p>
          <a:p>
            <a:r>
              <a:rPr lang="en-US" dirty="0"/>
              <a:t>Exactly what is this reign of God, the, that Jesus so routinely announces?  Cannot be given, </a:t>
            </a:r>
          </a:p>
          <a:p>
            <a:r>
              <a:rPr lang="en-US" dirty="0"/>
              <a:t>Shalom, justice, righteousness, God’s mission to reconcile creation accomplished in the death and resurrection of Jesus</a:t>
            </a:r>
          </a:p>
          <a:p>
            <a:r>
              <a:rPr lang="en-US" dirty="0"/>
              <a:t>Thwarts powers of sin and death</a:t>
            </a:r>
          </a:p>
          <a:p>
            <a:r>
              <a:rPr lang="en-US" dirty="0"/>
              <a:t>Harbinger of the world’s future to be fully and finally reconciled to God</a:t>
            </a:r>
          </a:p>
          <a:p>
            <a:r>
              <a:rPr lang="en-US" dirty="0"/>
              <a:t>Missional Church, pg. </a:t>
            </a:r>
          </a:p>
        </p:txBody>
      </p:sp>
    </p:spTree>
    <p:extLst>
      <p:ext uri="{BB962C8B-B14F-4D97-AF65-F5344CB8AC3E}">
        <p14:creationId xmlns:p14="http://schemas.microsoft.com/office/powerpoint/2010/main" val="151249419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Implications for leadership</a:t>
            </a:r>
          </a:p>
        </p:txBody>
      </p:sp>
      <p:sp>
        <p:nvSpPr>
          <p:cNvPr id="3" name="Content Placeholder 2"/>
          <p:cNvSpPr>
            <a:spLocks noGrp="1"/>
          </p:cNvSpPr>
          <p:nvPr>
            <p:ph idx="1"/>
          </p:nvPr>
        </p:nvSpPr>
        <p:spPr/>
        <p:txBody>
          <a:bodyPr/>
          <a:lstStyle/>
          <a:p>
            <a:r>
              <a:rPr lang="en-US" dirty="0"/>
              <a:t>Guards against </a:t>
            </a:r>
            <a:r>
              <a:rPr lang="en-US" dirty="0" err="1"/>
              <a:t>privatism</a:t>
            </a:r>
            <a:endParaRPr lang="en-US" dirty="0"/>
          </a:p>
          <a:p>
            <a:r>
              <a:rPr lang="en-US" dirty="0"/>
              <a:t>Guards against social reductionism.</a:t>
            </a:r>
          </a:p>
          <a:p>
            <a:endParaRPr lang="en-US" dirty="0"/>
          </a:p>
        </p:txBody>
      </p:sp>
    </p:spTree>
    <p:extLst>
      <p:ext uri="{BB962C8B-B14F-4D97-AF65-F5344CB8AC3E}">
        <p14:creationId xmlns:p14="http://schemas.microsoft.com/office/powerpoint/2010/main" val="145916008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Jesus as prophet, priest, and king</a:t>
            </a:r>
            <a:br>
              <a:rPr lang="en-US" dirty="0"/>
            </a:br>
            <a:endParaRPr lang="en-US" dirty="0"/>
          </a:p>
        </p:txBody>
      </p:sp>
      <p:sp>
        <p:nvSpPr>
          <p:cNvPr id="3" name="Content Placeholder 2"/>
          <p:cNvSpPr>
            <a:spLocks noGrp="1"/>
          </p:cNvSpPr>
          <p:nvPr>
            <p:ph idx="1"/>
          </p:nvPr>
        </p:nvSpPr>
        <p:spPr>
          <a:xfrm>
            <a:off x="2589212" y="1380391"/>
            <a:ext cx="8915400" cy="5161085"/>
          </a:xfrm>
        </p:spPr>
        <p:txBody>
          <a:bodyPr>
            <a:normAutofit/>
          </a:bodyPr>
          <a:lstStyle/>
          <a:p>
            <a:r>
              <a:rPr lang="en-US" dirty="0"/>
              <a:t>Westminster Larger Catechism</a:t>
            </a:r>
          </a:p>
          <a:p>
            <a:r>
              <a:rPr lang="en-US" dirty="0"/>
              <a:t>Q. 42. Why was our Mediator called Christ?</a:t>
            </a:r>
          </a:p>
          <a:p>
            <a:r>
              <a:rPr lang="en-US" dirty="0"/>
              <a:t>A. Our Mediator was called Christ, because he was anointed with the Holy Ghost above measure; and so set apart, and fully furnished with all authority and ability, to execute the office of prophet, priest, and king of his church, in the estate both of his humiliation and exaltation.</a:t>
            </a:r>
          </a:p>
          <a:p>
            <a:r>
              <a:rPr lang="en-US" dirty="0"/>
              <a:t>Q. 43. How doth Christ execute the office of a prophet?</a:t>
            </a:r>
          </a:p>
          <a:p>
            <a:r>
              <a:rPr lang="en-US" dirty="0"/>
              <a:t>A. Christ </a:t>
            </a:r>
            <a:r>
              <a:rPr lang="en-US" dirty="0" err="1"/>
              <a:t>executeth</a:t>
            </a:r>
            <a:r>
              <a:rPr lang="en-US" dirty="0"/>
              <a:t> the office of a prophet, in his revealing to the church in all ages, by his Spirit and Word, in divers ways of administration, the whole will of God, in all things concerning their edification and salvation.</a:t>
            </a:r>
          </a:p>
          <a:p>
            <a:endParaRPr lang="en-US" dirty="0"/>
          </a:p>
        </p:txBody>
      </p:sp>
    </p:spTree>
    <p:extLst>
      <p:ext uri="{BB962C8B-B14F-4D97-AF65-F5344CB8AC3E}">
        <p14:creationId xmlns:p14="http://schemas.microsoft.com/office/powerpoint/2010/main" val="362906156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2592925" y="1371457"/>
            <a:ext cx="8915400" cy="4791952"/>
          </a:xfrm>
        </p:spPr>
        <p:txBody>
          <a:bodyPr>
            <a:normAutofit/>
          </a:bodyPr>
          <a:lstStyle/>
          <a:p>
            <a:r>
              <a:rPr lang="en-US" dirty="0"/>
              <a:t>Q. 44. How doth Christ execute the office of a priest?</a:t>
            </a:r>
          </a:p>
          <a:p>
            <a:r>
              <a:rPr lang="en-US" dirty="0"/>
              <a:t>A. Christ </a:t>
            </a:r>
            <a:r>
              <a:rPr lang="en-US" dirty="0" err="1"/>
              <a:t>executeth</a:t>
            </a:r>
            <a:r>
              <a:rPr lang="en-US" dirty="0"/>
              <a:t> the office of a priest, in his once offering himself a sacrifice without spot to God, to be a reconciliation for the sins of his people; and in making continual intercession for them.</a:t>
            </a:r>
          </a:p>
          <a:p>
            <a:r>
              <a:rPr lang="en-US" dirty="0"/>
              <a:t>Q. 45. How doth Christ execute the office of a king?</a:t>
            </a:r>
          </a:p>
          <a:p>
            <a:r>
              <a:rPr lang="en-US" dirty="0"/>
              <a:t>A. Christ </a:t>
            </a:r>
            <a:r>
              <a:rPr lang="en-US" dirty="0" err="1"/>
              <a:t>executeth</a:t>
            </a:r>
            <a:r>
              <a:rPr lang="en-US" dirty="0"/>
              <a:t> the office of a king, in calling out of the world a people to himself; and giving them officers, laws, and censures, by which he visibly governs them; in bestowing saving grace upon his elect, rewarding their obedience, and correcting them for their sins, preserving and supporting them under all their temptations and sufferings; restraining and overcoming all their enemies, and powerfully ordering all things for his own glory, and their good; and also in taking vengeance on the rest, who know not God, and obey not the gospel.</a:t>
            </a:r>
          </a:p>
          <a:p>
            <a:endParaRPr lang="en-US" dirty="0"/>
          </a:p>
        </p:txBody>
      </p:sp>
    </p:spTree>
    <p:extLst>
      <p:ext uri="{BB962C8B-B14F-4D97-AF65-F5344CB8AC3E}">
        <p14:creationId xmlns:p14="http://schemas.microsoft.com/office/powerpoint/2010/main" val="36486335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Implications for leadership</a:t>
            </a:r>
          </a:p>
        </p:txBody>
      </p:sp>
      <p:sp>
        <p:nvSpPr>
          <p:cNvPr id="3" name="Content Placeholder 2"/>
          <p:cNvSpPr>
            <a:spLocks noGrp="1"/>
          </p:cNvSpPr>
          <p:nvPr>
            <p:ph idx="1"/>
          </p:nvPr>
        </p:nvSpPr>
        <p:spPr/>
        <p:txBody>
          <a:bodyPr/>
          <a:lstStyle/>
          <a:p>
            <a:r>
              <a:rPr lang="en-US" dirty="0"/>
              <a:t>Leadership as administration</a:t>
            </a:r>
          </a:p>
          <a:p>
            <a:r>
              <a:rPr lang="en-US" dirty="0"/>
              <a:t>Leadership as relationship</a:t>
            </a:r>
          </a:p>
          <a:p>
            <a:r>
              <a:rPr lang="en-US" dirty="0"/>
              <a:t>Leadership </a:t>
            </a:r>
            <a:r>
              <a:rPr lang="en-US"/>
              <a:t>as teaching</a:t>
            </a:r>
            <a:endParaRPr lang="en-US" dirty="0"/>
          </a:p>
        </p:txBody>
      </p:sp>
    </p:spTree>
    <p:extLst>
      <p:ext uri="{BB962C8B-B14F-4D97-AF65-F5344CB8AC3E}">
        <p14:creationId xmlns:p14="http://schemas.microsoft.com/office/powerpoint/2010/main" val="102971015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Some assumptions</a:t>
            </a:r>
          </a:p>
        </p:txBody>
      </p:sp>
      <p:sp>
        <p:nvSpPr>
          <p:cNvPr id="3" name="Content Placeholder 2"/>
          <p:cNvSpPr>
            <a:spLocks noGrp="1"/>
          </p:cNvSpPr>
          <p:nvPr>
            <p:ph idx="1"/>
          </p:nvPr>
        </p:nvSpPr>
        <p:spPr>
          <a:xfrm>
            <a:off x="2589212" y="1188720"/>
            <a:ext cx="8915400" cy="5471160"/>
          </a:xfrm>
        </p:spPr>
        <p:txBody>
          <a:bodyPr>
            <a:normAutofit/>
          </a:bodyPr>
          <a:lstStyle/>
          <a:p>
            <a:r>
              <a:rPr lang="en-US" dirty="0"/>
              <a:t>There’s a relationship between what we actually believe about God and how we interact with the world</a:t>
            </a:r>
          </a:p>
          <a:p>
            <a:r>
              <a:rPr lang="en-US" dirty="0"/>
              <a:t>What we say we believe about God and what we actually believe about God are not always the same thing</a:t>
            </a:r>
          </a:p>
          <a:p>
            <a:r>
              <a:rPr lang="en-US" dirty="0"/>
              <a:t>So…</a:t>
            </a:r>
          </a:p>
          <a:p>
            <a:r>
              <a:rPr lang="en-US" dirty="0"/>
              <a:t>Reflection is good!!!</a:t>
            </a:r>
          </a:p>
          <a:p>
            <a:endParaRPr lang="en-US" dirty="0"/>
          </a:p>
          <a:p>
            <a:r>
              <a:rPr lang="en-US" dirty="0"/>
              <a:t>I’m not trying to tell you what to believe – I’m demonstrating the connections we can make.</a:t>
            </a:r>
          </a:p>
          <a:p>
            <a:r>
              <a:rPr lang="en-US" dirty="0"/>
              <a:t>The goal here is to learn to make connections between belief and practice. (and to do the backwards reflection of what our practice actually tells us about what we believe</a:t>
            </a:r>
          </a:p>
          <a:p>
            <a:r>
              <a:rPr lang="en-US" dirty="0"/>
              <a:t>Best reflection includes both the strengths and challenges of any belief system and how it impacts our choices</a:t>
            </a:r>
          </a:p>
          <a:p>
            <a:r>
              <a:rPr lang="en-US" dirty="0"/>
              <a:t>This is an advance preview of the integrative work done in your final paper</a:t>
            </a:r>
          </a:p>
          <a:p>
            <a:endParaRPr lang="en-US" dirty="0"/>
          </a:p>
        </p:txBody>
      </p:sp>
    </p:spTree>
    <p:extLst>
      <p:ext uri="{BB962C8B-B14F-4D97-AF65-F5344CB8AC3E}">
        <p14:creationId xmlns:p14="http://schemas.microsoft.com/office/powerpoint/2010/main" val="423395051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PCUSA Ordination Vows</a:t>
            </a:r>
          </a:p>
        </p:txBody>
      </p:sp>
      <p:sp>
        <p:nvSpPr>
          <p:cNvPr id="3" name="Content Placeholder 2"/>
          <p:cNvSpPr>
            <a:spLocks noGrp="1"/>
          </p:cNvSpPr>
          <p:nvPr>
            <p:ph idx="1"/>
          </p:nvPr>
        </p:nvSpPr>
        <p:spPr/>
        <p:txBody>
          <a:bodyPr/>
          <a:lstStyle/>
          <a:p>
            <a:r>
              <a:rPr lang="en-US" dirty="0"/>
              <a:t>c. Do you sincerely receive and adopt the essential tenets of the Reformed faith as expressed in the confessions of our church as authentic and reliable expositions of what Scripture leads us to believe and do, and will you be instructed and led by those confessions as you lead the people of God?</a:t>
            </a:r>
            <a:br>
              <a:rPr lang="en-US" dirty="0"/>
            </a:br>
            <a:endParaRPr lang="en-US" dirty="0"/>
          </a:p>
          <a:p>
            <a:r>
              <a:rPr lang="en-US" dirty="0"/>
              <a:t>PCUSA Book of Order, W-4.4003</a:t>
            </a:r>
            <a:endParaRPr lang="en-US" dirty="0"/>
          </a:p>
        </p:txBody>
      </p:sp>
    </p:spTree>
    <p:extLst>
      <p:ext uri="{BB962C8B-B14F-4D97-AF65-F5344CB8AC3E}">
        <p14:creationId xmlns:p14="http://schemas.microsoft.com/office/powerpoint/2010/main" val="198891481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PCUSA Confessions?</a:t>
            </a:r>
          </a:p>
        </p:txBody>
      </p:sp>
      <p:sp>
        <p:nvSpPr>
          <p:cNvPr id="3" name="Content Placeholder 2"/>
          <p:cNvSpPr>
            <a:spLocks noGrp="1"/>
          </p:cNvSpPr>
          <p:nvPr>
            <p:ph idx="1"/>
          </p:nvPr>
        </p:nvSpPr>
        <p:spPr>
          <a:xfrm>
            <a:off x="2589212" y="1406769"/>
            <a:ext cx="8915400" cy="5451231"/>
          </a:xfrm>
        </p:spPr>
        <p:txBody>
          <a:bodyPr>
            <a:normAutofit/>
          </a:bodyPr>
          <a:lstStyle/>
          <a:p>
            <a:r>
              <a:rPr lang="en-US" dirty="0"/>
              <a:t>In its confessions, the Presbyterian Church (U.S.A.) expresses the faith of the Reformed tradition. Central to this tradition is the affirmation of the majesty, holiness, and providence of God who in Christ and by the power of the Spirit creates, sustains, rules, and redeems the world in the freedom of sovereign righteousness and love. Related to this central affirmation of God’s sovereignty are other great themes of the Reformed tradition:</a:t>
            </a:r>
          </a:p>
          <a:p>
            <a:pPr lvl="1"/>
            <a:r>
              <a:rPr lang="en-US" dirty="0"/>
              <a:t>The election of the people of God for service as well as for salvation;</a:t>
            </a:r>
          </a:p>
          <a:p>
            <a:pPr lvl="1"/>
            <a:r>
              <a:rPr lang="en-US" dirty="0"/>
              <a:t>Covenant life marked by a disciplined concern for order in the church according to the Word of God;</a:t>
            </a:r>
          </a:p>
          <a:p>
            <a:pPr lvl="1"/>
            <a:r>
              <a:rPr lang="en-US" dirty="0"/>
              <a:t>A faithful stewardship that shuns ostentation and seeks proper use of the gifts </a:t>
            </a:r>
            <a:r>
              <a:rPr lang="en-US" dirty="0" err="1"/>
              <a:t>ofGod’s</a:t>
            </a:r>
            <a:r>
              <a:rPr lang="en-US" dirty="0"/>
              <a:t> creation; and</a:t>
            </a:r>
          </a:p>
          <a:p>
            <a:pPr lvl="1"/>
            <a:r>
              <a:rPr lang="en-US" dirty="0"/>
              <a:t>The recognition of the human tendency to idolatry and tyranny, which calls the people of God to work for the transformation of society by seeking justice and living in obedience to the Word of God.</a:t>
            </a:r>
          </a:p>
          <a:p>
            <a:r>
              <a:rPr lang="en-US" dirty="0"/>
              <a:t>PCUSA Book of Order, F-2.05</a:t>
            </a:r>
          </a:p>
        </p:txBody>
      </p:sp>
    </p:spTree>
    <p:extLst>
      <p:ext uri="{BB962C8B-B14F-4D97-AF65-F5344CB8AC3E}">
        <p14:creationId xmlns:p14="http://schemas.microsoft.com/office/powerpoint/2010/main" val="34612306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Providence and the Sovereignty of God</a:t>
            </a:r>
          </a:p>
        </p:txBody>
      </p:sp>
      <p:sp>
        <p:nvSpPr>
          <p:cNvPr id="3" name="Content Placeholder 2"/>
          <p:cNvSpPr>
            <a:spLocks noGrp="1"/>
          </p:cNvSpPr>
          <p:nvPr>
            <p:ph idx="1"/>
          </p:nvPr>
        </p:nvSpPr>
        <p:spPr>
          <a:xfrm>
            <a:off x="2589212" y="1688123"/>
            <a:ext cx="8915400" cy="4223099"/>
          </a:xfrm>
        </p:spPr>
        <p:txBody>
          <a:bodyPr>
            <a:normAutofit fontScale="92500" lnSpcReduction="10000"/>
          </a:bodyPr>
          <a:lstStyle/>
          <a:p>
            <a:r>
              <a:rPr lang="en-US" b="1" dirty="0"/>
              <a:t>Heidelberg Catechism</a:t>
            </a:r>
            <a:endParaRPr lang="en-US" dirty="0"/>
          </a:p>
          <a:p>
            <a:pPr marL="0" indent="0">
              <a:buNone/>
            </a:pPr>
            <a:r>
              <a:rPr lang="en-US" b="1" dirty="0"/>
              <a:t>Q. 1. What is your only comfort, in life and in death?</a:t>
            </a:r>
            <a:endParaRPr lang="en-US" dirty="0"/>
          </a:p>
          <a:p>
            <a:pPr marL="0" indent="0">
              <a:buNone/>
            </a:pPr>
            <a:r>
              <a:rPr lang="en-US" dirty="0"/>
              <a:t>A. That I belong—body and soul, in life and in death—not to myself but to my faithful Savior, Jesus Christ, who at the cost of his own blood has fully paid for all my sins and has completely freed me from the dominion of the devil; that he protects me so well that without the will of my Father in heaven not a hair can fall from my head; indeed, that everything must fit his purpose for my salvation. Therefore, by his Holy Spirit, he also assures me of eternal life, and makes me wholeheartedly willing and ready from now on to live for him.</a:t>
            </a:r>
          </a:p>
          <a:p>
            <a:pPr marL="0" indent="0">
              <a:buNone/>
            </a:pPr>
            <a:r>
              <a:rPr lang="en-US" b="1" dirty="0"/>
              <a:t>Q. 2. How many things must you know that you may live and die in the blessedness of this comfort?</a:t>
            </a:r>
            <a:endParaRPr lang="en-US" dirty="0"/>
          </a:p>
          <a:p>
            <a:pPr marL="0" indent="0">
              <a:buNone/>
            </a:pPr>
            <a:r>
              <a:rPr lang="en-US" dirty="0"/>
              <a:t>A. Three. First, the greatness of my sin and wretchedness. Second, how I am freed from all my sins and their wretched consequences. Third, what gratitude I owe to God for such redemption.</a:t>
            </a:r>
          </a:p>
          <a:p>
            <a:endParaRPr lang="en-US" dirty="0"/>
          </a:p>
        </p:txBody>
      </p:sp>
    </p:spTree>
    <p:extLst>
      <p:ext uri="{BB962C8B-B14F-4D97-AF65-F5344CB8AC3E}">
        <p14:creationId xmlns:p14="http://schemas.microsoft.com/office/powerpoint/2010/main" val="54363462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Providence and the Sovereignty of God</a:t>
            </a:r>
          </a:p>
        </p:txBody>
      </p:sp>
      <p:sp>
        <p:nvSpPr>
          <p:cNvPr id="3" name="Content Placeholder 2"/>
          <p:cNvSpPr>
            <a:spLocks noGrp="1"/>
          </p:cNvSpPr>
          <p:nvPr>
            <p:ph idx="1"/>
          </p:nvPr>
        </p:nvSpPr>
        <p:spPr>
          <a:xfrm>
            <a:off x="2589212" y="1723292"/>
            <a:ext cx="8915400" cy="4958862"/>
          </a:xfrm>
        </p:spPr>
        <p:txBody>
          <a:bodyPr>
            <a:normAutofit/>
          </a:bodyPr>
          <a:lstStyle/>
          <a:p>
            <a:r>
              <a:rPr lang="en-US" dirty="0"/>
              <a:t>Westminster Confession of Faith</a:t>
            </a:r>
          </a:p>
          <a:p>
            <a:pPr marL="0" indent="0">
              <a:buNone/>
            </a:pPr>
            <a:r>
              <a:rPr lang="en-US" b="1" dirty="0"/>
              <a:t>Of Providence</a:t>
            </a:r>
            <a:endParaRPr lang="en-US" dirty="0"/>
          </a:p>
          <a:p>
            <a:pPr marL="0" indent="0">
              <a:buNone/>
            </a:pPr>
            <a:r>
              <a:rPr lang="en-US" dirty="0"/>
              <a:t>1. God, the great Creator of all things, doth uphold, direct, dispose, and govern all creatures, actions, and things, from the greatest even to the least, by his most wise and holy providence, according to his infallible foreknowledge, and the free and immutable counsel of his own will, to the praise of the glory of his wisdom, power, justice, goodness, and mercy.</a:t>
            </a:r>
          </a:p>
          <a:p>
            <a:r>
              <a:rPr lang="en-US" dirty="0"/>
              <a:t>Westminster Shorter Catechism </a:t>
            </a:r>
          </a:p>
          <a:p>
            <a:pPr marL="0" indent="0">
              <a:buNone/>
            </a:pPr>
            <a:r>
              <a:rPr lang="en-US" b="1" dirty="0"/>
              <a:t>Q. 1. What is the chief end of man?</a:t>
            </a:r>
            <a:endParaRPr lang="en-US" dirty="0"/>
          </a:p>
          <a:p>
            <a:pPr marL="0" indent="0">
              <a:buNone/>
            </a:pPr>
            <a:r>
              <a:rPr lang="en-US" dirty="0"/>
              <a:t>A. Man’s chief end is to glorify God, and to enjoy him forever.</a:t>
            </a:r>
          </a:p>
          <a:p>
            <a:pPr marL="0" indent="0">
              <a:buNone/>
            </a:pPr>
            <a:r>
              <a:rPr lang="en-US" dirty="0"/>
              <a:t> </a:t>
            </a:r>
          </a:p>
          <a:p>
            <a:pPr marL="0" indent="0">
              <a:buNone/>
            </a:pPr>
            <a:r>
              <a:rPr lang="en-US" b="1" dirty="0"/>
              <a:t>Q. 11. What are God’s works of providence?</a:t>
            </a:r>
            <a:endParaRPr lang="en-US" dirty="0"/>
          </a:p>
          <a:p>
            <a:pPr marL="0" indent="0">
              <a:buNone/>
            </a:pPr>
            <a:r>
              <a:rPr lang="en-US" dirty="0"/>
              <a:t>A. God’s works of providence are his most holy, wise, and powerful preserving and governing all his creatures, and all their actions.</a:t>
            </a:r>
          </a:p>
          <a:p>
            <a:endParaRPr lang="en-US" dirty="0"/>
          </a:p>
        </p:txBody>
      </p:sp>
    </p:spTree>
    <p:extLst>
      <p:ext uri="{BB962C8B-B14F-4D97-AF65-F5344CB8AC3E}">
        <p14:creationId xmlns:p14="http://schemas.microsoft.com/office/powerpoint/2010/main" val="393655216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Providence, the Sovereignty of God, and Leadership</a:t>
            </a:r>
          </a:p>
        </p:txBody>
      </p:sp>
      <p:sp>
        <p:nvSpPr>
          <p:cNvPr id="3" name="Content Placeholder 2"/>
          <p:cNvSpPr>
            <a:spLocks noGrp="1"/>
          </p:cNvSpPr>
          <p:nvPr>
            <p:ph idx="1"/>
          </p:nvPr>
        </p:nvSpPr>
        <p:spPr/>
        <p:txBody>
          <a:bodyPr/>
          <a:lstStyle/>
          <a:p>
            <a:r>
              <a:rPr lang="en-US" dirty="0"/>
              <a:t>The Upside – confidence that God is at work</a:t>
            </a:r>
          </a:p>
          <a:p>
            <a:r>
              <a:rPr lang="en-US" dirty="0"/>
              <a:t>Guards against discouragement, which is one of the chief enemies of leadership</a:t>
            </a:r>
          </a:p>
          <a:p>
            <a:endParaRPr lang="en-US" dirty="0"/>
          </a:p>
          <a:p>
            <a:r>
              <a:rPr lang="en-US" dirty="0"/>
              <a:t>The downside – arrogance – thinking that I know God purposes, which leads to not listening to others (which is another chief enemy of genuine leadership!)</a:t>
            </a:r>
          </a:p>
        </p:txBody>
      </p:sp>
    </p:spTree>
    <p:extLst>
      <p:ext uri="{BB962C8B-B14F-4D97-AF65-F5344CB8AC3E}">
        <p14:creationId xmlns:p14="http://schemas.microsoft.com/office/powerpoint/2010/main" val="261100529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Incarnation</a:t>
            </a:r>
          </a:p>
        </p:txBody>
      </p:sp>
      <p:sp>
        <p:nvSpPr>
          <p:cNvPr id="3" name="Content Placeholder 2"/>
          <p:cNvSpPr>
            <a:spLocks noGrp="1"/>
          </p:cNvSpPr>
          <p:nvPr>
            <p:ph idx="1"/>
          </p:nvPr>
        </p:nvSpPr>
        <p:spPr/>
        <p:txBody>
          <a:bodyPr/>
          <a:lstStyle/>
          <a:p>
            <a:pPr marL="0" indent="0">
              <a:buNone/>
            </a:pPr>
            <a:r>
              <a:rPr lang="en-US" dirty="0"/>
              <a:t>In the beginning was the Word, and the Word was with God, and the Word was God. He was in the beginning with God. All things came into being through him, and without him not one thing came into being. What has come into being in him was life, and the life was the light of all people. The light shines in the darkness, and the darkness did not overcome it.</a:t>
            </a:r>
            <a:endParaRPr lang="en-US" b="1" baseline="30000" dirty="0"/>
          </a:p>
          <a:p>
            <a:pPr marL="0" indent="0">
              <a:buNone/>
            </a:pPr>
            <a:r>
              <a:rPr lang="en-US" dirty="0"/>
              <a:t>And the Word became flesh and lived among us, and we have seen his glory, the glory as of a father’s only son, full of grace and truth</a:t>
            </a:r>
          </a:p>
          <a:p>
            <a:pPr marL="0" indent="0">
              <a:buNone/>
            </a:pPr>
            <a:endParaRPr lang="en-US" dirty="0"/>
          </a:p>
          <a:p>
            <a:pPr marL="0" indent="0">
              <a:buNone/>
            </a:pPr>
            <a:r>
              <a:rPr lang="en-US" dirty="0"/>
              <a:t>John 1: 1-5, 14</a:t>
            </a:r>
            <a:endParaRPr lang="en-US" dirty="0"/>
          </a:p>
        </p:txBody>
      </p:sp>
    </p:spTree>
    <p:extLst>
      <p:ext uri="{BB962C8B-B14F-4D97-AF65-F5344CB8AC3E}">
        <p14:creationId xmlns:p14="http://schemas.microsoft.com/office/powerpoint/2010/main" val="378577353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Incarnation</a:t>
            </a:r>
          </a:p>
        </p:txBody>
      </p:sp>
      <p:sp>
        <p:nvSpPr>
          <p:cNvPr id="3" name="Content Placeholder 2"/>
          <p:cNvSpPr>
            <a:spLocks noGrp="1"/>
          </p:cNvSpPr>
          <p:nvPr>
            <p:ph idx="1"/>
          </p:nvPr>
        </p:nvSpPr>
        <p:spPr/>
        <p:txBody>
          <a:bodyPr/>
          <a:lstStyle/>
          <a:p>
            <a:r>
              <a:rPr lang="en-US" dirty="0"/>
              <a:t>“The nativity mystery “conceived from the Holy Spirit and born from the Virgin Mary”, means, that God became human, truly human out of his own grace. The miracle of the existence of Jesus , his “climbing down of God” is: Holy Spirit and Virgin Mary! Here is a human being, the Virgin Mary, and as he comes from God, Jesus comes also from this human being. Born of the Virgin Mary means a human origin for God. Jesus Christ is not only truly God, he is human like every one of us. He is human without limitation. He is not only similar to us, he is like us.” </a:t>
            </a:r>
          </a:p>
          <a:p>
            <a:pPr marL="0" indent="0">
              <a:buNone/>
            </a:pPr>
            <a:r>
              <a:rPr lang="en-US" dirty="0"/>
              <a:t> Karl Barth, </a:t>
            </a:r>
            <a:r>
              <a:rPr lang="en-US" dirty="0" err="1"/>
              <a:t>Dogmatics</a:t>
            </a:r>
            <a:r>
              <a:rPr lang="en-US" dirty="0"/>
              <a:t> in Outline</a:t>
            </a:r>
            <a:endParaRPr lang="en-US" dirty="0"/>
          </a:p>
        </p:txBody>
      </p:sp>
    </p:spTree>
    <p:extLst>
      <p:ext uri="{BB962C8B-B14F-4D97-AF65-F5344CB8AC3E}">
        <p14:creationId xmlns:p14="http://schemas.microsoft.com/office/powerpoint/2010/main" val="2924101276"/>
      </p:ext>
    </p:extLst>
  </p:cSld>
  <p:clrMapOvr>
    <a:masterClrMapping/>
  </p:clrMapOvr>
</p:sld>
</file>

<file path=ppt/theme/theme1.xml><?xml version="1.0" encoding="utf-8"?>
<a:theme xmlns:a="http://schemas.openxmlformats.org/drawingml/2006/main" name="Wisp">
  <a:themeElements>
    <a:clrScheme name="Wisp">
      <a:dk1>
        <a:sysClr val="windowText" lastClr="000000"/>
      </a:dk1>
      <a:lt1>
        <a:sysClr val="window" lastClr="FFFFFF"/>
      </a:lt1>
      <a:dk2>
        <a:srgbClr val="647252"/>
      </a:dk2>
      <a:lt2>
        <a:srgbClr val="EAE8CF"/>
      </a:lt2>
      <a:accent1>
        <a:srgbClr val="E78712"/>
      </a:accent1>
      <a:accent2>
        <a:srgbClr val="B73C26"/>
      </a:accent2>
      <a:accent3>
        <a:srgbClr val="865331"/>
      </a:accent3>
      <a:accent4>
        <a:srgbClr val="B38648"/>
      </a:accent4>
      <a:accent5>
        <a:srgbClr val="BBB473"/>
      </a:accent5>
      <a:accent6>
        <a:srgbClr val="849276"/>
      </a:accent6>
      <a:hlink>
        <a:srgbClr val="FDAB2A"/>
      </a:hlink>
      <a:folHlink>
        <a:srgbClr val="CCB182"/>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54F6613E-5ED7-40ED-90A8-F639BE712C0E}"/>
    </a:ext>
  </a:extLst>
</a:theme>
</file>

<file path=docProps/app.xml><?xml version="1.0" encoding="utf-8"?>
<Properties xmlns="http://schemas.openxmlformats.org/officeDocument/2006/extended-properties" xmlns:vt="http://schemas.openxmlformats.org/officeDocument/2006/docPropsVTypes">
  <Template>Wisp</Template>
  <TotalTime>1591</TotalTime>
  <Words>1391</Words>
  <Application>Microsoft Office PowerPoint</Application>
  <PresentationFormat>Widescreen</PresentationFormat>
  <Paragraphs>82</Paragraphs>
  <Slides>16</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16</vt:i4>
      </vt:variant>
    </vt:vector>
  </HeadingPairs>
  <TitlesOfParts>
    <vt:vector size="20" baseType="lpstr">
      <vt:lpstr>Arial</vt:lpstr>
      <vt:lpstr>Century Gothic</vt:lpstr>
      <vt:lpstr>Wingdings 3</vt:lpstr>
      <vt:lpstr>Wisp</vt:lpstr>
      <vt:lpstr>Theology and Leadership</vt:lpstr>
      <vt:lpstr>Some assumptions</vt:lpstr>
      <vt:lpstr>PCUSA Ordination Vows</vt:lpstr>
      <vt:lpstr>PCUSA Confessions?</vt:lpstr>
      <vt:lpstr>Providence and the Sovereignty of God</vt:lpstr>
      <vt:lpstr>Providence and the Sovereignty of God</vt:lpstr>
      <vt:lpstr>Providence, the Sovereignty of God, and Leadership</vt:lpstr>
      <vt:lpstr>Incarnation</vt:lpstr>
      <vt:lpstr>Incarnation</vt:lpstr>
      <vt:lpstr>Incarnation and Leadership</vt:lpstr>
      <vt:lpstr>Kingdom/Reign of God</vt:lpstr>
      <vt:lpstr>PowerPoint Presentation</vt:lpstr>
      <vt:lpstr>Implications for leadership</vt:lpstr>
      <vt:lpstr>Jesus as prophet, priest, and king </vt:lpstr>
      <vt:lpstr>PowerPoint Presentation</vt:lpstr>
      <vt:lpstr>Implications for leadership</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Theology and Leadership</dc:title>
  <dc:creator>Michael Wilson</dc:creator>
  <cp:lastModifiedBy>Michael Wilson</cp:lastModifiedBy>
  <cp:revision>12</cp:revision>
  <dcterms:created xsi:type="dcterms:W3CDTF">2016-10-26T16:53:18Z</dcterms:created>
  <dcterms:modified xsi:type="dcterms:W3CDTF">2016-10-27T19:24:19Z</dcterms:modified>
</cp:coreProperties>
</file>