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0" r:id="rId1"/>
  </p:sldMasterIdLst>
  <p:notesMasterIdLst>
    <p:notesMasterId r:id="rId24"/>
  </p:notesMasterIdLst>
  <p:handoutMasterIdLst>
    <p:handoutMasterId r:id="rId25"/>
  </p:handoutMasterIdLst>
  <p:sldIdLst>
    <p:sldId id="382" r:id="rId2"/>
    <p:sldId id="385" r:id="rId3"/>
    <p:sldId id="387" r:id="rId4"/>
    <p:sldId id="388" r:id="rId5"/>
    <p:sldId id="379" r:id="rId6"/>
    <p:sldId id="367" r:id="rId7"/>
    <p:sldId id="353" r:id="rId8"/>
    <p:sldId id="366" r:id="rId9"/>
    <p:sldId id="354" r:id="rId10"/>
    <p:sldId id="383" r:id="rId11"/>
    <p:sldId id="384" r:id="rId12"/>
    <p:sldId id="392" r:id="rId13"/>
    <p:sldId id="371" r:id="rId14"/>
    <p:sldId id="373" r:id="rId15"/>
    <p:sldId id="374" r:id="rId16"/>
    <p:sldId id="375" r:id="rId17"/>
    <p:sldId id="376" r:id="rId18"/>
    <p:sldId id="377" r:id="rId19"/>
    <p:sldId id="380" r:id="rId20"/>
    <p:sldId id="391" r:id="rId21"/>
    <p:sldId id="390" r:id="rId22"/>
    <p:sldId id="381"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3984">
          <p15:clr>
            <a:srgbClr val="A4A3A4"/>
          </p15:clr>
        </p15:guide>
        <p15:guide id="3" pos="2976">
          <p15:clr>
            <a:srgbClr val="A4A3A4"/>
          </p15:clr>
        </p15:guide>
        <p15:guide id="4">
          <p15:clr>
            <a:srgbClr val="A4A3A4"/>
          </p15:clr>
        </p15:guide>
        <p15:guide id="5" pos="5328">
          <p15:clr>
            <a:srgbClr val="A4A3A4"/>
          </p15:clr>
        </p15:guide>
        <p15:guide id="6" pos="43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F19"/>
    <a:srgbClr val="F0BE19"/>
    <a:srgbClr val="4658A5"/>
    <a:srgbClr val="645DA5"/>
    <a:srgbClr val="E98B14"/>
    <a:srgbClr val="EBC02D"/>
    <a:srgbClr val="393939"/>
    <a:srgbClr val="B31E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162" y="67"/>
      </p:cViewPr>
      <p:guideLst>
        <p:guide orient="horz" pos="2160"/>
        <p:guide orient="horz" pos="3984"/>
        <p:guide pos="2976"/>
        <p:guide/>
        <p:guide pos="5328"/>
        <p:guide pos="432"/>
      </p:guideLst>
    </p:cSldViewPr>
  </p:slideViewPr>
  <p:outlineViewPr>
    <p:cViewPr>
      <p:scale>
        <a:sx n="33" d="100"/>
        <a:sy n="33" d="100"/>
      </p:scale>
      <p:origin x="0" y="364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7" d="100"/>
          <a:sy n="87" d="100"/>
        </p:scale>
        <p:origin x="-192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hdr" sz="quarter"/>
          </p:nvPr>
        </p:nvSpPr>
        <p:spPr bwMode="auto">
          <a:xfrm>
            <a:off x="1981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smtClean="0"/>
            </a:lvl1pPr>
          </a:lstStyle>
          <a:p>
            <a:pPr>
              <a:defRPr/>
            </a:pPr>
            <a:r>
              <a:rPr lang="en-US" altLang="en-US"/>
              <a:t>www.presencing.com</a:t>
            </a:r>
          </a:p>
        </p:txBody>
      </p:sp>
      <p:sp>
        <p:nvSpPr>
          <p:cNvPr id="262148" name="Rectangle 4"/>
          <p:cNvSpPr>
            <a:spLocks noGrp="1" noChangeArrowheads="1"/>
          </p:cNvSpPr>
          <p:nvPr>
            <p:ph type="ftr" sz="quarter" idx="2"/>
          </p:nvPr>
        </p:nvSpPr>
        <p:spPr bwMode="auto">
          <a:xfrm>
            <a:off x="0" y="8686800"/>
            <a:ext cx="3352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cs typeface="Arial" panose="020B0604020202020204" pitchFamily="34" charset="0"/>
                <a:sym typeface="Arial" panose="020B0604020202020204" pitchFamily="34" charset="0"/>
              </a:defRPr>
            </a:lvl1pPr>
          </a:lstStyle>
          <a:p>
            <a:pPr>
              <a:defRPr/>
            </a:pPr>
            <a:r>
              <a:rPr lang="en-US" altLang="en-US"/>
              <a:t>© 2008 Presencing Institute</a:t>
            </a:r>
          </a:p>
        </p:txBody>
      </p:sp>
      <p:sp>
        <p:nvSpPr>
          <p:cNvPr id="262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78CD56EF-43E2-47E4-BC09-39EB11188A48}" type="slidenum">
              <a:rPr lang="en-US" altLang="en-US"/>
              <a:pPr>
                <a:defRPr/>
              </a:pPr>
              <a:t>‹#›</a:t>
            </a:fld>
            <a:endParaRPr lang="en-US" altLang="en-US"/>
          </a:p>
        </p:txBody>
      </p:sp>
    </p:spTree>
    <p:extLst>
      <p:ext uri="{BB962C8B-B14F-4D97-AF65-F5344CB8AC3E}">
        <p14:creationId xmlns:p14="http://schemas.microsoft.com/office/powerpoint/2010/main" val="4155551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21FCF4C0-35B6-4A29-A425-585D1C225E04}" type="slidenum">
              <a:rPr lang="en-US" altLang="en-US"/>
              <a:pPr>
                <a:defRPr/>
              </a:pPr>
              <a:t>‹#›</a:t>
            </a:fld>
            <a:endParaRPr lang="en-US" altLang="en-US"/>
          </a:p>
        </p:txBody>
      </p:sp>
    </p:spTree>
    <p:extLst>
      <p:ext uri="{BB962C8B-B14F-4D97-AF65-F5344CB8AC3E}">
        <p14:creationId xmlns:p14="http://schemas.microsoft.com/office/powerpoint/2010/main" val="1083375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178EE5B-CFA9-468D-BB8D-A9715FF0D85B}" type="slidenum">
              <a:rPr lang="en-US" altLang="en-US" sz="1200"/>
              <a:pPr/>
              <a:t>7</a:t>
            </a:fld>
            <a:endParaRPr lang="en-US" altLang="en-US" sz="1200"/>
          </a:p>
        </p:txBody>
      </p:sp>
      <p:sp>
        <p:nvSpPr>
          <p:cNvPr id="10243" name="Rectangle 2"/>
          <p:cNvSpPr>
            <a:spLocks noGrp="1" noRot="1" noChangeAspect="1" noChangeArrowheads="1" noTextEdit="1"/>
          </p:cNvSpPr>
          <p:nvPr>
            <p:ph type="sldImg"/>
          </p:nvPr>
        </p:nvSpPr>
        <p:spPr>
          <a:ln/>
        </p:spPr>
      </p:sp>
      <p:sp>
        <p:nvSpPr>
          <p:cNvPr id="1024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07837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FA7B59A-6376-473D-AD37-19982450A8AF}" type="slidenum">
              <a:rPr lang="en-US" altLang="en-US" sz="1200"/>
              <a:pPr/>
              <a:t>9</a:t>
            </a:fld>
            <a:endParaRPr lang="en-US" altLang="en-US" sz="1200"/>
          </a:p>
        </p:txBody>
      </p:sp>
      <p:sp>
        <p:nvSpPr>
          <p:cNvPr id="12291" name="Rectangle 1026"/>
          <p:cNvSpPr>
            <a:spLocks noGrp="1" noRot="1" noChangeAspect="1" noChangeArrowheads="1" noTextEdit="1"/>
          </p:cNvSpPr>
          <p:nvPr>
            <p:ph type="sldImg"/>
          </p:nvPr>
        </p:nvSpPr>
        <p:spPr>
          <a:solidFill>
            <a:srgbClr val="FFFFFF"/>
          </a:solidFill>
          <a:ln/>
        </p:spPr>
      </p:sp>
      <p:sp>
        <p:nvSpPr>
          <p:cNvPr id="12292" name="Rectangle 1027"/>
          <p:cNvSpPr>
            <a:spLocks noGrp="1"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9276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79ADCD-123C-4700-A16C-0044ABF24CB2}" type="slidenum">
              <a:rPr lang="en-US" altLang="en-US" sz="1200"/>
              <a:pPr/>
              <a:t>10</a:t>
            </a:fld>
            <a:endParaRPr lang="en-US" altLang="en-US" sz="1200"/>
          </a:p>
        </p:txBody>
      </p:sp>
    </p:spTree>
    <p:extLst>
      <p:ext uri="{BB962C8B-B14F-4D97-AF65-F5344CB8AC3E}">
        <p14:creationId xmlns:p14="http://schemas.microsoft.com/office/powerpoint/2010/main" val="118792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95BF435-44D9-448E-A503-3AD24D1DA220}" type="slidenum">
              <a:rPr lang="en-US" altLang="en-US" sz="1200"/>
              <a:pPr/>
              <a:t>11</a:t>
            </a:fld>
            <a:endParaRPr lang="en-US" altLang="en-US" sz="1200"/>
          </a:p>
        </p:txBody>
      </p:sp>
    </p:spTree>
    <p:extLst>
      <p:ext uri="{BB962C8B-B14F-4D97-AF65-F5344CB8AC3E}">
        <p14:creationId xmlns:p14="http://schemas.microsoft.com/office/powerpoint/2010/main" val="1672536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95BF435-44D9-448E-A503-3AD24D1DA220}" type="slidenum">
              <a:rPr lang="en-US" altLang="en-US" sz="1200"/>
              <a:pPr/>
              <a:t>12</a:t>
            </a:fld>
            <a:endParaRPr lang="en-US" altLang="en-US" sz="1200"/>
          </a:p>
        </p:txBody>
      </p:sp>
    </p:spTree>
    <p:extLst>
      <p:ext uri="{BB962C8B-B14F-4D97-AF65-F5344CB8AC3E}">
        <p14:creationId xmlns:p14="http://schemas.microsoft.com/office/powerpoint/2010/main" val="2598513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95BF435-44D9-448E-A503-3AD24D1DA220}" type="slidenum">
              <a:rPr lang="en-US" altLang="en-US" sz="1200"/>
              <a:pPr/>
              <a:t>20</a:t>
            </a:fld>
            <a:endParaRPr lang="en-US" altLang="en-US" sz="1200"/>
          </a:p>
        </p:txBody>
      </p:sp>
    </p:spTree>
    <p:extLst>
      <p:ext uri="{BB962C8B-B14F-4D97-AF65-F5344CB8AC3E}">
        <p14:creationId xmlns:p14="http://schemas.microsoft.com/office/powerpoint/2010/main" val="2667154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8790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13271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46512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069415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55602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92840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24600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36576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8392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5074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05626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95068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84144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9/13/2016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52509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9/13/2016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60672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9/13/2016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5233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75361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9/13/2016</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t>‹#›</a:t>
            </a:fld>
            <a:endParaRPr lang="en-US" dirty="0"/>
          </a:p>
        </p:txBody>
      </p:sp>
      <p:pic>
        <p:nvPicPr>
          <p:cNvPr id="13" name="Picture 3" descr="creativecommonsPPT.jp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670635"/>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ottoscharmer.com" TargetMode="External"/><Relationship Id="rId2" Type="http://schemas.openxmlformats.org/officeDocument/2006/relationships/hyperlink" Target="http://www.presencing.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200" b="1" dirty="0"/>
              <a:t>Theory U:</a:t>
            </a:r>
            <a:br>
              <a:rPr lang="en-US" altLang="en-US" sz="3200" b="1" dirty="0"/>
            </a:br>
            <a:r>
              <a:rPr lang="en-US" altLang="en-US" sz="3200" b="1" dirty="0"/>
              <a:t>Leading From the Future as </a:t>
            </a:r>
            <a:r>
              <a:rPr lang="en-US" altLang="en-US" sz="3200" b="1"/>
              <a:t>It Emerges</a:t>
            </a:r>
            <a:endParaRPr lang="en-US" altLang="en-US" sz="3200" b="1" dirty="0"/>
          </a:p>
        </p:txBody>
      </p:sp>
      <p:sp>
        <p:nvSpPr>
          <p:cNvPr id="5123" name="Subtitle 2"/>
          <p:cNvSpPr>
            <a:spLocks noGrp="1"/>
          </p:cNvSpPr>
          <p:nvPr>
            <p:ph type="subTitle" idx="1"/>
          </p:nvPr>
        </p:nvSpPr>
        <p:spPr/>
        <p:txBody>
          <a:bodyPr>
            <a:normAutofit fontScale="70000" lnSpcReduction="20000"/>
          </a:bodyPr>
          <a:lstStyle/>
          <a:p>
            <a:r>
              <a:rPr lang="en-US" altLang="en-US" sz="2000" b="1" dirty="0">
                <a:latin typeface="Gotham-Book" pitchFamily="-109" charset="0"/>
              </a:rPr>
              <a:t> (some slides by Dr. C. Otto </a:t>
            </a:r>
            <a:r>
              <a:rPr lang="en-US" altLang="en-US" sz="2000" b="1" dirty="0" err="1">
                <a:latin typeface="Gotham-Book" pitchFamily="-109" charset="0"/>
              </a:rPr>
              <a:t>Scharmer</a:t>
            </a:r>
            <a:r>
              <a:rPr lang="en-US" altLang="en-US" sz="2000" b="1" dirty="0">
                <a:latin typeface="Gotham-Book" pitchFamily="-109" charset="0"/>
              </a:rPr>
              <a:t>)</a:t>
            </a:r>
            <a:endParaRPr lang="en-US" altLang="en-US" sz="2000" b="1" dirty="0">
              <a:solidFill>
                <a:schemeClr val="accent1"/>
              </a:solidFill>
              <a:latin typeface="Gotham-Book" pitchFamily="-109" charset="0"/>
            </a:endParaRPr>
          </a:p>
          <a:p>
            <a:endParaRPr lang="en-US" altLang="en-US" sz="2000" b="1" dirty="0">
              <a:solidFill>
                <a:schemeClr val="accent1"/>
              </a:solidFill>
              <a:latin typeface="Gotham-Book" pitchFamily="-109" charset="0"/>
            </a:endParaRPr>
          </a:p>
          <a:p>
            <a:r>
              <a:rPr lang="en-US" altLang="en-US" sz="2000" dirty="0">
                <a:solidFill>
                  <a:schemeClr val="bg2"/>
                </a:solidFill>
                <a:latin typeface="Gotham-Book" pitchFamily="-109" charset="0"/>
              </a:rPr>
              <a:t>March 2009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4" descr="u.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19200"/>
            <a:ext cx="67183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altLang="en-US"/>
              <a:t>3 Movements of the U</a:t>
            </a:r>
          </a:p>
        </p:txBody>
      </p:sp>
      <p:sp>
        <p:nvSpPr>
          <p:cNvPr id="13316" name="Rectangle 3"/>
          <p:cNvSpPr>
            <a:spLocks/>
          </p:cNvSpPr>
          <p:nvPr/>
        </p:nvSpPr>
        <p:spPr bwMode="auto">
          <a:xfrm>
            <a:off x="685800" y="1155700"/>
            <a:ext cx="2209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400"/>
              </a:spcBef>
            </a:pPr>
            <a:r>
              <a:rPr lang="en-US" altLang="en-US">
                <a:solidFill>
                  <a:srgbClr val="000000"/>
                </a:solidFill>
                <a:cs typeface="Arial" panose="020B0604020202020204" pitchFamily="34" charset="0"/>
              </a:rPr>
              <a:t>Downloading</a:t>
            </a:r>
          </a:p>
        </p:txBody>
      </p:sp>
      <p:sp>
        <p:nvSpPr>
          <p:cNvPr id="8" name="Rectangle 6"/>
          <p:cNvSpPr>
            <a:spLocks/>
          </p:cNvSpPr>
          <p:nvPr/>
        </p:nvSpPr>
        <p:spPr bwMode="auto">
          <a:xfrm>
            <a:off x="457200" y="2438400"/>
            <a:ext cx="24320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Observe,</a:t>
            </a:r>
          </a:p>
          <a:p>
            <a:pPr algn="ctr"/>
            <a:r>
              <a:rPr lang="en-US" altLang="en-US" sz="2800" b="1">
                <a:solidFill>
                  <a:srgbClr val="000000"/>
                </a:solidFill>
                <a:cs typeface="Arial" panose="020B0604020202020204" pitchFamily="34" charset="0"/>
              </a:rPr>
              <a:t>observe,</a:t>
            </a:r>
          </a:p>
          <a:p>
            <a:pPr algn="ctr"/>
            <a:r>
              <a:rPr lang="en-US" altLang="en-US" sz="2800" b="1">
                <a:solidFill>
                  <a:srgbClr val="000000"/>
                </a:solidFill>
                <a:cs typeface="Arial" panose="020B0604020202020204" pitchFamily="34" charset="0"/>
              </a:rPr>
              <a:t>observe</a:t>
            </a:r>
          </a:p>
        </p:txBody>
      </p:sp>
      <p:sp>
        <p:nvSpPr>
          <p:cNvPr id="9" name="Rectangle 7"/>
          <p:cNvSpPr>
            <a:spLocks/>
          </p:cNvSpPr>
          <p:nvPr/>
        </p:nvSpPr>
        <p:spPr bwMode="auto">
          <a:xfrm>
            <a:off x="1371600" y="4770438"/>
            <a:ext cx="5181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Retreat and reflect:</a:t>
            </a:r>
          </a:p>
          <a:p>
            <a:pPr algn="ctr"/>
            <a:r>
              <a:rPr lang="en-US" altLang="en-US" sz="2800" b="1">
                <a:solidFill>
                  <a:srgbClr val="000000"/>
                </a:solidFill>
                <a:cs typeface="Arial" panose="020B0604020202020204" pitchFamily="34" charset="0"/>
              </a:rPr>
              <a:t>Allow the inner knowing to emerge</a:t>
            </a:r>
          </a:p>
        </p:txBody>
      </p:sp>
      <p:sp>
        <p:nvSpPr>
          <p:cNvPr id="10" name="Rectangle 8"/>
          <p:cNvSpPr>
            <a:spLocks/>
          </p:cNvSpPr>
          <p:nvPr/>
        </p:nvSpPr>
        <p:spPr bwMode="auto">
          <a:xfrm>
            <a:off x="5334000" y="3200400"/>
            <a:ext cx="2819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rgbClr val="000000"/>
                </a:solidFill>
                <a:cs typeface="Arial" panose="020B0604020202020204" pitchFamily="34" charset="0"/>
              </a:rPr>
              <a:t>Act in an </a:t>
            </a:r>
          </a:p>
          <a:p>
            <a:pPr algn="ctr"/>
            <a:r>
              <a:rPr lang="en-US" altLang="en-US" sz="2800" b="1">
                <a:solidFill>
                  <a:srgbClr val="000000"/>
                </a:solidFill>
                <a:cs typeface="Arial" panose="020B0604020202020204" pitchFamily="34" charset="0"/>
              </a:rPr>
              <a:t>instant</a:t>
            </a:r>
          </a:p>
        </p:txBody>
      </p:sp>
      <p:cxnSp>
        <p:nvCxnSpPr>
          <p:cNvPr id="11" name="Straight Connector 10"/>
          <p:cNvCxnSpPr/>
          <p:nvPr/>
        </p:nvCxnSpPr>
        <p:spPr bwMode="auto">
          <a:xfrm>
            <a:off x="0" y="1598613"/>
            <a:ext cx="9144000" cy="1587"/>
          </a:xfrm>
          <a:prstGeom prst="line">
            <a:avLst/>
          </a:prstGeom>
          <a:solidFill>
            <a:schemeClr val="accent1"/>
          </a:solidFill>
          <a:ln w="19050" cap="flat" cmpd="sng" algn="ctr">
            <a:solidFill>
              <a:schemeClr val="bg2">
                <a:lumMod val="60000"/>
                <a:lumOff val="40000"/>
              </a:schemeClr>
            </a:solidFill>
            <a:prstDash val="lgDash"/>
            <a:round/>
            <a:headEnd type="none" w="med" len="med"/>
            <a:tailEnd type="none" w="med" len="med"/>
          </a:ln>
          <a:effectLst/>
        </p:spPr>
      </p:cxnSp>
      <p:pic>
        <p:nvPicPr>
          <p:cNvPr id="13321" name="Picture 11" descr="creativecommonsPP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bwMode="auto">
          <a:xfrm>
            <a:off x="533400" y="95530"/>
            <a:ext cx="7055380" cy="6124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altLang="en-US" dirty="0"/>
              <a:t>Theory U</a:t>
            </a:r>
          </a:p>
        </p:txBody>
      </p:sp>
      <p:pic>
        <p:nvPicPr>
          <p:cNvPr id="15363" name="Picture 37" descr="u.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19200"/>
            <a:ext cx="67183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p:cNvSpPr>
          <p:nvPr/>
        </p:nvSpPr>
        <p:spPr bwMode="auto">
          <a:xfrm>
            <a:off x="762000" y="1676400"/>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r>
              <a:rPr lang="en-US" altLang="en-US" sz="2000" b="1">
                <a:solidFill>
                  <a:srgbClr val="000090"/>
                </a:solidFill>
                <a:cs typeface="Arial" panose="020B0604020202020204" pitchFamily="34" charset="0"/>
              </a:rPr>
              <a:t>suspending</a:t>
            </a:r>
          </a:p>
        </p:txBody>
      </p:sp>
      <p:sp>
        <p:nvSpPr>
          <p:cNvPr id="8" name="Rectangle 6"/>
          <p:cNvSpPr>
            <a:spLocks/>
          </p:cNvSpPr>
          <p:nvPr/>
        </p:nvSpPr>
        <p:spPr bwMode="auto">
          <a:xfrm>
            <a:off x="533400" y="3141663"/>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r>
              <a:rPr lang="en-US" altLang="en-US" sz="2000" b="1">
                <a:solidFill>
                  <a:srgbClr val="000090"/>
                </a:solidFill>
                <a:cs typeface="Arial" panose="020B0604020202020204" pitchFamily="34" charset="0"/>
              </a:rPr>
              <a:t>redirecting</a:t>
            </a:r>
          </a:p>
        </p:txBody>
      </p:sp>
      <p:sp>
        <p:nvSpPr>
          <p:cNvPr id="9" name="Rectangle 7"/>
          <p:cNvSpPr>
            <a:spLocks/>
          </p:cNvSpPr>
          <p:nvPr/>
        </p:nvSpPr>
        <p:spPr bwMode="auto">
          <a:xfrm>
            <a:off x="914400" y="4606925"/>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r>
              <a:rPr lang="en-US" altLang="en-US" sz="2000" b="1">
                <a:solidFill>
                  <a:srgbClr val="000090"/>
                </a:solidFill>
                <a:cs typeface="Arial" panose="020B0604020202020204" pitchFamily="34" charset="0"/>
              </a:rPr>
              <a:t>letting go</a:t>
            </a:r>
          </a:p>
        </p:txBody>
      </p:sp>
      <p:sp>
        <p:nvSpPr>
          <p:cNvPr id="10" name="Rectangle 11"/>
          <p:cNvSpPr>
            <a:spLocks/>
          </p:cNvSpPr>
          <p:nvPr/>
        </p:nvSpPr>
        <p:spPr bwMode="auto">
          <a:xfrm>
            <a:off x="304800" y="2263775"/>
            <a:ext cx="28956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r>
              <a:rPr lang="en-US" altLang="en-US" sz="2000" b="1">
                <a:cs typeface="Arial" panose="020B0604020202020204" pitchFamily="34" charset="0"/>
              </a:rPr>
              <a:t>Seeing</a:t>
            </a:r>
            <a:br>
              <a:rPr lang="en-US" altLang="en-US" sz="2000">
                <a:cs typeface="Arial" panose="020B0604020202020204" pitchFamily="34" charset="0"/>
              </a:rPr>
            </a:br>
            <a:r>
              <a:rPr lang="en-US" altLang="en-US" sz="1800">
                <a:cs typeface="Arial" panose="020B0604020202020204" pitchFamily="34" charset="0"/>
              </a:rPr>
              <a:t>with fresh eyes</a:t>
            </a:r>
            <a:endParaRPr lang="en-US" altLang="en-US" sz="2000" i="1">
              <a:cs typeface="Arial" panose="020B0604020202020204" pitchFamily="34" charset="0"/>
            </a:endParaRPr>
          </a:p>
        </p:txBody>
      </p:sp>
      <p:sp>
        <p:nvSpPr>
          <p:cNvPr id="11" name="Rectangle 12"/>
          <p:cNvSpPr>
            <a:spLocks/>
          </p:cNvSpPr>
          <p:nvPr/>
        </p:nvSpPr>
        <p:spPr bwMode="auto">
          <a:xfrm>
            <a:off x="609600" y="3729038"/>
            <a:ext cx="22098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r>
              <a:rPr lang="en-US" altLang="en-US" sz="2000" b="1">
                <a:cs typeface="Arial" panose="020B0604020202020204" pitchFamily="34" charset="0"/>
              </a:rPr>
              <a:t>Sensing </a:t>
            </a:r>
            <a:br>
              <a:rPr lang="en-US" altLang="en-US" sz="2000">
                <a:cs typeface="Arial" panose="020B0604020202020204" pitchFamily="34" charset="0"/>
              </a:rPr>
            </a:br>
            <a:r>
              <a:rPr lang="en-US" altLang="en-US" sz="2000">
                <a:cs typeface="Arial" panose="020B0604020202020204" pitchFamily="34" charset="0"/>
              </a:rPr>
              <a:t> </a:t>
            </a:r>
            <a:r>
              <a:rPr lang="en-US" altLang="en-US" sz="1800">
                <a:cs typeface="Arial" panose="020B0604020202020204" pitchFamily="34" charset="0"/>
              </a:rPr>
              <a:t>from the field</a:t>
            </a:r>
            <a:r>
              <a:rPr lang="en-US" altLang="en-US" sz="2000">
                <a:cs typeface="Arial" panose="020B0604020202020204" pitchFamily="34" charset="0"/>
              </a:rPr>
              <a:t> </a:t>
            </a:r>
          </a:p>
        </p:txBody>
      </p:sp>
      <p:sp>
        <p:nvSpPr>
          <p:cNvPr id="12" name="Rectangle 13"/>
          <p:cNvSpPr>
            <a:spLocks/>
          </p:cNvSpPr>
          <p:nvPr/>
        </p:nvSpPr>
        <p:spPr bwMode="auto">
          <a:xfrm>
            <a:off x="5562600" y="2263775"/>
            <a:ext cx="3200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r>
              <a:rPr lang="en-US" altLang="en-US" sz="2000" b="1">
                <a:cs typeface="Arial" panose="020B0604020202020204" pitchFamily="34" charset="0"/>
              </a:rPr>
              <a:t>Prototyping </a:t>
            </a:r>
            <a:r>
              <a:rPr lang="en-US" altLang="en-US" sz="1800">
                <a:cs typeface="Arial" panose="020B0604020202020204" pitchFamily="34" charset="0"/>
              </a:rPr>
              <a:t>the new by</a:t>
            </a:r>
            <a:r>
              <a:rPr lang="en-US" altLang="en-US" sz="2000">
                <a:cs typeface="Arial" panose="020B0604020202020204" pitchFamily="34" charset="0"/>
              </a:rPr>
              <a:t> </a:t>
            </a:r>
            <a:br>
              <a:rPr lang="en-US" altLang="en-US" sz="2000">
                <a:cs typeface="Arial" panose="020B0604020202020204" pitchFamily="34" charset="0"/>
              </a:rPr>
            </a:br>
            <a:r>
              <a:rPr lang="en-US" altLang="en-US" sz="1800">
                <a:cs typeface="Arial" panose="020B0604020202020204" pitchFamily="34" charset="0"/>
              </a:rPr>
              <a:t>linking head, heart, hand</a:t>
            </a:r>
            <a:endParaRPr lang="en-US" altLang="en-US" sz="2000">
              <a:cs typeface="Arial" panose="020B0604020202020204" pitchFamily="34" charset="0"/>
            </a:endParaRPr>
          </a:p>
        </p:txBody>
      </p:sp>
      <p:sp>
        <p:nvSpPr>
          <p:cNvPr id="15370" name="Rectangle 14"/>
          <p:cNvSpPr>
            <a:spLocks/>
          </p:cNvSpPr>
          <p:nvPr/>
        </p:nvSpPr>
        <p:spPr bwMode="auto">
          <a:xfrm>
            <a:off x="6248400" y="609600"/>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r>
              <a:rPr lang="en-US" altLang="en-US"/>
              <a:t>			</a:t>
            </a:r>
          </a:p>
        </p:txBody>
      </p:sp>
      <p:sp>
        <p:nvSpPr>
          <p:cNvPr id="14" name="Rectangle 15"/>
          <p:cNvSpPr>
            <a:spLocks/>
          </p:cNvSpPr>
          <p:nvPr/>
        </p:nvSpPr>
        <p:spPr bwMode="auto">
          <a:xfrm>
            <a:off x="5486400" y="3729038"/>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r>
              <a:rPr lang="en-US" altLang="en-US" sz="2000" b="1">
                <a:cs typeface="Arial" panose="020B0604020202020204" pitchFamily="34" charset="0"/>
              </a:rPr>
              <a:t>Crystallizing </a:t>
            </a:r>
            <a:br>
              <a:rPr lang="en-US" altLang="en-US" sz="2000">
                <a:cs typeface="Arial" panose="020B0604020202020204" pitchFamily="34" charset="0"/>
              </a:rPr>
            </a:br>
            <a:r>
              <a:rPr lang="en-US" altLang="en-US" sz="1800">
                <a:cs typeface="Arial" panose="020B0604020202020204" pitchFamily="34" charset="0"/>
              </a:rPr>
              <a:t>vision and intention</a:t>
            </a:r>
            <a:endParaRPr lang="en-US" altLang="en-US" sz="2000" i="1">
              <a:cs typeface="Arial" panose="020B0604020202020204" pitchFamily="34" charset="0"/>
            </a:endParaRPr>
          </a:p>
        </p:txBody>
      </p:sp>
      <p:sp>
        <p:nvSpPr>
          <p:cNvPr id="15" name="Rectangle 16"/>
          <p:cNvSpPr>
            <a:spLocks/>
          </p:cNvSpPr>
          <p:nvPr/>
        </p:nvSpPr>
        <p:spPr bwMode="auto">
          <a:xfrm>
            <a:off x="6096000" y="1676400"/>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r>
              <a:rPr lang="en-US" altLang="en-US" sz="2000" b="1">
                <a:solidFill>
                  <a:srgbClr val="000090"/>
                </a:solidFill>
                <a:cs typeface="Arial" panose="020B0604020202020204" pitchFamily="34" charset="0"/>
              </a:rPr>
              <a:t>embodying</a:t>
            </a:r>
          </a:p>
        </p:txBody>
      </p:sp>
      <p:sp>
        <p:nvSpPr>
          <p:cNvPr id="16" name="Rectangle 17"/>
          <p:cNvSpPr>
            <a:spLocks/>
          </p:cNvSpPr>
          <p:nvPr/>
        </p:nvSpPr>
        <p:spPr bwMode="auto">
          <a:xfrm>
            <a:off x="5715000" y="3141663"/>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r>
              <a:rPr lang="en-US" altLang="en-US" sz="2000" b="1">
                <a:solidFill>
                  <a:srgbClr val="000090"/>
                </a:solidFill>
                <a:cs typeface="Arial" panose="020B0604020202020204" pitchFamily="34" charset="0"/>
              </a:rPr>
              <a:t>enacting</a:t>
            </a:r>
          </a:p>
        </p:txBody>
      </p:sp>
      <p:sp>
        <p:nvSpPr>
          <p:cNvPr id="17" name="Rectangle 18"/>
          <p:cNvSpPr>
            <a:spLocks/>
          </p:cNvSpPr>
          <p:nvPr/>
        </p:nvSpPr>
        <p:spPr bwMode="auto">
          <a:xfrm>
            <a:off x="5029200" y="4606925"/>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r>
              <a:rPr lang="en-US" altLang="en-US" sz="2000" b="1">
                <a:solidFill>
                  <a:srgbClr val="000090"/>
                </a:solidFill>
                <a:cs typeface="Arial" panose="020B0604020202020204" pitchFamily="34" charset="0"/>
              </a:rPr>
              <a:t>letting come</a:t>
            </a:r>
          </a:p>
        </p:txBody>
      </p:sp>
      <p:sp>
        <p:nvSpPr>
          <p:cNvPr id="18" name="Rectangle 19"/>
          <p:cNvSpPr>
            <a:spLocks/>
          </p:cNvSpPr>
          <p:nvPr/>
        </p:nvSpPr>
        <p:spPr bwMode="auto">
          <a:xfrm>
            <a:off x="2590800" y="5307013"/>
            <a:ext cx="3200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r>
              <a:rPr lang="en-US" altLang="en-US" sz="2000" b="1">
                <a:cs typeface="Arial" panose="020B0604020202020204" pitchFamily="34" charset="0"/>
              </a:rPr>
              <a:t>Presencing </a:t>
            </a:r>
            <a:br>
              <a:rPr lang="en-US" altLang="en-US" sz="2000">
                <a:cs typeface="Arial" panose="020B0604020202020204" pitchFamily="34" charset="0"/>
              </a:rPr>
            </a:br>
            <a:r>
              <a:rPr lang="en-US" altLang="en-US" sz="1800">
                <a:cs typeface="Arial" panose="020B0604020202020204" pitchFamily="34" charset="0"/>
              </a:rPr>
              <a:t>connecting to Source</a:t>
            </a:r>
            <a:endParaRPr lang="en-US" altLang="en-US" sz="2000" i="1">
              <a:cs typeface="Arial" panose="020B0604020202020204" pitchFamily="34" charset="0"/>
            </a:endParaRPr>
          </a:p>
        </p:txBody>
      </p:sp>
      <p:sp>
        <p:nvSpPr>
          <p:cNvPr id="15376" name="Rectangle 21"/>
          <p:cNvSpPr>
            <a:spLocks/>
          </p:cNvSpPr>
          <p:nvPr/>
        </p:nvSpPr>
        <p:spPr bwMode="auto">
          <a:xfrm>
            <a:off x="838200" y="825500"/>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r>
              <a:rPr lang="en-US" altLang="en-US" sz="2000" b="1">
                <a:solidFill>
                  <a:srgbClr val="000000"/>
                </a:solidFill>
                <a:cs typeface="Arial" panose="020B0604020202020204" pitchFamily="34" charset="0"/>
              </a:rPr>
              <a:t>Downloading</a:t>
            </a:r>
            <a:br>
              <a:rPr lang="en-US" altLang="en-US" sz="2000">
                <a:solidFill>
                  <a:srgbClr val="000000"/>
                </a:solidFill>
                <a:cs typeface="Arial" panose="020B0604020202020204" pitchFamily="34" charset="0"/>
              </a:rPr>
            </a:br>
            <a:r>
              <a:rPr lang="en-US" altLang="en-US" sz="1800">
                <a:solidFill>
                  <a:srgbClr val="000000"/>
                </a:solidFill>
                <a:cs typeface="Arial" panose="020B0604020202020204" pitchFamily="34" charset="0"/>
              </a:rPr>
              <a:t>past patterns</a:t>
            </a:r>
            <a:endParaRPr lang="en-US" altLang="en-US" sz="2000">
              <a:solidFill>
                <a:srgbClr val="000000"/>
              </a:solidFill>
              <a:ea typeface="ヒラギノ角ゴ ProN W3" pitchFamily="-65" charset="-128"/>
            </a:endParaRPr>
          </a:p>
        </p:txBody>
      </p:sp>
      <p:sp>
        <p:nvSpPr>
          <p:cNvPr id="20" name="Rectangle 22"/>
          <p:cNvSpPr>
            <a:spLocks/>
          </p:cNvSpPr>
          <p:nvPr/>
        </p:nvSpPr>
        <p:spPr bwMode="auto">
          <a:xfrm>
            <a:off x="1600200" y="6019800"/>
            <a:ext cx="5410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rgbClr val="606060"/>
                </a:solidFill>
                <a:cs typeface="Arial" panose="020B0604020202020204" pitchFamily="34" charset="0"/>
              </a:rPr>
              <a:t>Who is my Self? What is my Work?</a:t>
            </a:r>
          </a:p>
        </p:txBody>
      </p:sp>
      <p:sp>
        <p:nvSpPr>
          <p:cNvPr id="21" name="Rectangle 20"/>
          <p:cNvSpPr>
            <a:spLocks/>
          </p:cNvSpPr>
          <p:nvPr/>
        </p:nvSpPr>
        <p:spPr bwMode="auto">
          <a:xfrm>
            <a:off x="5410200" y="825500"/>
            <a:ext cx="373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b="1">
                <a:solidFill>
                  <a:srgbClr val="000000"/>
                </a:solidFill>
                <a:cs typeface="Arial" panose="020B0604020202020204" pitchFamily="34" charset="0"/>
              </a:rPr>
              <a:t>Performing </a:t>
            </a:r>
            <a:r>
              <a:rPr lang="en-US" altLang="en-US" sz="1800">
                <a:solidFill>
                  <a:srgbClr val="000000"/>
                </a:solidFill>
                <a:cs typeface="Arial" panose="020B0604020202020204" pitchFamily="34" charset="0"/>
              </a:rPr>
              <a:t>by </a:t>
            </a:r>
            <a:br>
              <a:rPr lang="en-US" altLang="en-US" sz="1800">
                <a:solidFill>
                  <a:srgbClr val="000000"/>
                </a:solidFill>
                <a:cs typeface="Arial" panose="020B0604020202020204" pitchFamily="34" charset="0"/>
              </a:rPr>
            </a:br>
            <a:r>
              <a:rPr lang="en-US" altLang="en-US" sz="1800">
                <a:solidFill>
                  <a:srgbClr val="000000"/>
                </a:solidFill>
                <a:cs typeface="Arial" panose="020B0604020202020204" pitchFamily="34" charset="0"/>
              </a:rPr>
              <a:t>operating from the whole</a:t>
            </a:r>
            <a:endParaRPr lang="en-US" altLang="en-US" sz="2000">
              <a:solidFill>
                <a:srgbClr val="000000"/>
              </a:solidFill>
              <a:cs typeface="Arial" panose="020B0604020202020204" pitchFamily="34" charset="0"/>
            </a:endParaRPr>
          </a:p>
        </p:txBody>
      </p:sp>
      <p:cxnSp>
        <p:nvCxnSpPr>
          <p:cNvPr id="23" name="Straight Connector 22"/>
          <p:cNvCxnSpPr/>
          <p:nvPr/>
        </p:nvCxnSpPr>
        <p:spPr bwMode="auto">
          <a:xfrm>
            <a:off x="0" y="6018213"/>
            <a:ext cx="9144000" cy="1587"/>
          </a:xfrm>
          <a:prstGeom prst="line">
            <a:avLst/>
          </a:prstGeom>
          <a:solidFill>
            <a:schemeClr val="accent1"/>
          </a:solidFill>
          <a:ln w="6350" cap="flat" cmpd="sng" algn="ctr">
            <a:solidFill>
              <a:schemeClr val="bg2">
                <a:lumMod val="60000"/>
                <a:lumOff val="40000"/>
              </a:schemeClr>
            </a:solidFill>
            <a:prstDash val="lgDash"/>
            <a:round/>
            <a:headEnd type="none" w="med" len="med"/>
            <a:tailEnd type="none" w="med" len="med"/>
          </a:ln>
          <a:effectLst/>
        </p:spPr>
      </p:cxnSp>
      <p:cxnSp>
        <p:nvCxnSpPr>
          <p:cNvPr id="24" name="Straight Connector 23"/>
          <p:cNvCxnSpPr/>
          <p:nvPr/>
        </p:nvCxnSpPr>
        <p:spPr bwMode="auto">
          <a:xfrm>
            <a:off x="0" y="4495800"/>
            <a:ext cx="9144000" cy="1588"/>
          </a:xfrm>
          <a:prstGeom prst="line">
            <a:avLst/>
          </a:prstGeom>
          <a:solidFill>
            <a:schemeClr val="accent1"/>
          </a:solidFill>
          <a:ln w="6350" cap="flat" cmpd="sng" algn="ctr">
            <a:solidFill>
              <a:schemeClr val="bg2">
                <a:lumMod val="60000"/>
                <a:lumOff val="40000"/>
              </a:schemeClr>
            </a:solidFill>
            <a:prstDash val="lgDash"/>
            <a:round/>
            <a:headEnd type="none" w="med" len="med"/>
            <a:tailEnd type="none" w="med" len="med"/>
          </a:ln>
          <a:effectLst/>
        </p:spPr>
      </p:cxnSp>
      <p:cxnSp>
        <p:nvCxnSpPr>
          <p:cNvPr id="25" name="Straight Connector 24"/>
          <p:cNvCxnSpPr/>
          <p:nvPr/>
        </p:nvCxnSpPr>
        <p:spPr bwMode="auto">
          <a:xfrm>
            <a:off x="0" y="3124200"/>
            <a:ext cx="9144000" cy="1588"/>
          </a:xfrm>
          <a:prstGeom prst="line">
            <a:avLst/>
          </a:prstGeom>
          <a:solidFill>
            <a:schemeClr val="accent1"/>
          </a:solidFill>
          <a:ln w="6350" cap="flat" cmpd="sng" algn="ctr">
            <a:solidFill>
              <a:schemeClr val="bg2">
                <a:lumMod val="60000"/>
                <a:lumOff val="40000"/>
              </a:schemeClr>
            </a:solidFill>
            <a:prstDash val="lgDash"/>
            <a:round/>
            <a:headEnd type="none" w="med" len="med"/>
            <a:tailEnd type="none" w="med" len="med"/>
          </a:ln>
          <a:effectLst/>
        </p:spPr>
      </p:cxnSp>
      <p:cxnSp>
        <p:nvCxnSpPr>
          <p:cNvPr id="26" name="Straight Connector 25"/>
          <p:cNvCxnSpPr/>
          <p:nvPr/>
        </p:nvCxnSpPr>
        <p:spPr bwMode="auto">
          <a:xfrm>
            <a:off x="0" y="1598613"/>
            <a:ext cx="9144000" cy="1587"/>
          </a:xfrm>
          <a:prstGeom prst="line">
            <a:avLst/>
          </a:prstGeom>
          <a:solidFill>
            <a:schemeClr val="accent1"/>
          </a:solidFill>
          <a:ln w="19050" cap="flat" cmpd="sng" algn="ctr">
            <a:solidFill>
              <a:schemeClr val="bg2">
                <a:lumMod val="60000"/>
                <a:lumOff val="40000"/>
              </a:schemeClr>
            </a:solidFill>
            <a:prstDash val="lgDash"/>
            <a:round/>
            <a:headEnd type="none" w="med" len="med"/>
            <a:tailEnd type="none" w="med" len="med"/>
          </a:ln>
          <a:effectLst/>
        </p:spPr>
      </p:cxnSp>
      <p:sp>
        <p:nvSpPr>
          <p:cNvPr id="15383" name="Rectangle 26"/>
          <p:cNvSpPr>
            <a:spLocks/>
          </p:cNvSpPr>
          <p:nvPr/>
        </p:nvSpPr>
        <p:spPr bwMode="auto">
          <a:xfrm>
            <a:off x="-38100" y="4756150"/>
            <a:ext cx="9144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rgbClr val="800000"/>
                </a:solidFill>
                <a:cs typeface="Arial" panose="020B0604020202020204" pitchFamily="34" charset="0"/>
              </a:rPr>
              <a:t> </a:t>
            </a:r>
            <a:r>
              <a:rPr lang="en-US" altLang="en-US">
                <a:solidFill>
                  <a:srgbClr val="800000"/>
                </a:solidFill>
                <a:cs typeface="Arial" panose="020B0604020202020204" pitchFamily="34" charset="0"/>
              </a:rPr>
              <a:t>VoF</a:t>
            </a:r>
            <a:endParaRPr lang="en-US" altLang="en-US" i="1">
              <a:solidFill>
                <a:srgbClr val="800000"/>
              </a:solidFill>
              <a:cs typeface="Arial" panose="020B0604020202020204" pitchFamily="34" charset="0"/>
            </a:endParaRPr>
          </a:p>
        </p:txBody>
      </p:sp>
      <p:sp>
        <p:nvSpPr>
          <p:cNvPr id="15384" name="Rectangle 8"/>
          <p:cNvSpPr>
            <a:spLocks/>
          </p:cNvSpPr>
          <p:nvPr/>
        </p:nvSpPr>
        <p:spPr bwMode="auto">
          <a:xfrm>
            <a:off x="3717925" y="4570413"/>
            <a:ext cx="9461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i="1">
                <a:solidFill>
                  <a:srgbClr val="DDAF19"/>
                </a:solidFill>
                <a:cs typeface="Arial" panose="020B0604020202020204" pitchFamily="34" charset="0"/>
              </a:rPr>
              <a:t>Open </a:t>
            </a:r>
          </a:p>
          <a:p>
            <a:pPr algn="ctr"/>
            <a:r>
              <a:rPr lang="en-US" altLang="en-US" i="1">
                <a:solidFill>
                  <a:srgbClr val="DDAF19"/>
                </a:solidFill>
                <a:cs typeface="Arial" panose="020B0604020202020204" pitchFamily="34" charset="0"/>
              </a:rPr>
              <a:t>Will</a:t>
            </a:r>
          </a:p>
        </p:txBody>
      </p:sp>
      <p:sp>
        <p:nvSpPr>
          <p:cNvPr id="15385" name="Rectangle 25"/>
          <p:cNvSpPr>
            <a:spLocks/>
          </p:cNvSpPr>
          <p:nvPr/>
        </p:nvSpPr>
        <p:spPr bwMode="auto">
          <a:xfrm>
            <a:off x="-38100" y="3492500"/>
            <a:ext cx="9144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rgbClr val="800000"/>
                </a:solidFill>
                <a:cs typeface="Arial" panose="020B0604020202020204" pitchFamily="34" charset="0"/>
              </a:rPr>
              <a:t> </a:t>
            </a:r>
            <a:r>
              <a:rPr lang="en-US" altLang="en-US">
                <a:solidFill>
                  <a:srgbClr val="800000"/>
                </a:solidFill>
                <a:cs typeface="Arial" panose="020B0604020202020204" pitchFamily="34" charset="0"/>
              </a:rPr>
              <a:t>VoC</a:t>
            </a:r>
            <a:endParaRPr lang="en-US" altLang="en-US" i="1">
              <a:solidFill>
                <a:srgbClr val="800000"/>
              </a:solidFill>
              <a:cs typeface="Arial" panose="020B0604020202020204" pitchFamily="34" charset="0"/>
            </a:endParaRPr>
          </a:p>
        </p:txBody>
      </p:sp>
      <p:sp>
        <p:nvSpPr>
          <p:cNvPr id="15386" name="Rectangle 9"/>
          <p:cNvSpPr>
            <a:spLocks/>
          </p:cNvSpPr>
          <p:nvPr/>
        </p:nvSpPr>
        <p:spPr bwMode="auto">
          <a:xfrm>
            <a:off x="3717925" y="3308350"/>
            <a:ext cx="9461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i="1">
                <a:solidFill>
                  <a:srgbClr val="DDAF19"/>
                </a:solidFill>
                <a:cs typeface="Arial" panose="020B0604020202020204" pitchFamily="34" charset="0"/>
              </a:rPr>
              <a:t>Open </a:t>
            </a:r>
          </a:p>
          <a:p>
            <a:pPr algn="ctr"/>
            <a:r>
              <a:rPr lang="en-US" altLang="en-US" i="1">
                <a:solidFill>
                  <a:srgbClr val="DDAF19"/>
                </a:solidFill>
                <a:cs typeface="Arial" panose="020B0604020202020204" pitchFamily="34" charset="0"/>
              </a:rPr>
              <a:t>Heart</a:t>
            </a:r>
          </a:p>
        </p:txBody>
      </p:sp>
      <p:sp>
        <p:nvSpPr>
          <p:cNvPr id="15387" name="Rectangle 24"/>
          <p:cNvSpPr>
            <a:spLocks/>
          </p:cNvSpPr>
          <p:nvPr/>
        </p:nvSpPr>
        <p:spPr bwMode="auto">
          <a:xfrm>
            <a:off x="-15875" y="2228850"/>
            <a:ext cx="8699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rgbClr val="800000"/>
                </a:solidFill>
                <a:cs typeface="Arial" panose="020B0604020202020204" pitchFamily="34" charset="0"/>
              </a:rPr>
              <a:t> </a:t>
            </a:r>
            <a:r>
              <a:rPr lang="en-US" altLang="en-US">
                <a:solidFill>
                  <a:srgbClr val="800000"/>
                </a:solidFill>
                <a:cs typeface="Arial" panose="020B0604020202020204" pitchFamily="34" charset="0"/>
              </a:rPr>
              <a:t>VoJ</a:t>
            </a:r>
            <a:endParaRPr lang="en-US" altLang="en-US" i="1">
              <a:solidFill>
                <a:srgbClr val="800000"/>
              </a:solidFill>
              <a:cs typeface="Arial" panose="020B0604020202020204" pitchFamily="34" charset="0"/>
            </a:endParaRPr>
          </a:p>
        </p:txBody>
      </p:sp>
      <p:sp>
        <p:nvSpPr>
          <p:cNvPr id="15388" name="Rectangle 10"/>
          <p:cNvSpPr>
            <a:spLocks/>
          </p:cNvSpPr>
          <p:nvPr/>
        </p:nvSpPr>
        <p:spPr bwMode="auto">
          <a:xfrm>
            <a:off x="3717925" y="2044700"/>
            <a:ext cx="9461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i="1">
                <a:solidFill>
                  <a:srgbClr val="DDAF19"/>
                </a:solidFill>
                <a:cs typeface="Arial" panose="020B0604020202020204" pitchFamily="34" charset="0"/>
              </a:rPr>
              <a:t>Open </a:t>
            </a:r>
          </a:p>
          <a:p>
            <a:pPr algn="ctr"/>
            <a:r>
              <a:rPr lang="en-US" altLang="en-US" i="1">
                <a:solidFill>
                  <a:srgbClr val="DDAF19"/>
                </a:solidFill>
                <a:cs typeface="Arial" panose="020B0604020202020204" pitchFamily="34" charset="0"/>
              </a:rPr>
              <a:t>Mind</a:t>
            </a:r>
          </a:p>
        </p:txBody>
      </p:sp>
      <p:pic>
        <p:nvPicPr>
          <p:cNvPr id="15389" name="Picture 29" descr="creativecommonsPP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00"/>
                            </p:stCondLst>
                            <p:childTnLst>
                              <p:par>
                                <p:cTn id="26" presetID="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3000"/>
                                        <p:tgtEl>
                                          <p:spTgt spid="14"/>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ssolve">
                                      <p:cBhvr>
                                        <p:cTn id="46" dur="3000"/>
                                        <p:tgtEl>
                                          <p:spTgt spid="12"/>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dissolve">
                                      <p:cBhvr>
                                        <p:cTn id="49" dur="3000"/>
                                        <p:tgtEl>
                                          <p:spTgt spid="2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dissolve">
                                      <p:cBhvr>
                                        <p:cTn id="52" dur="3000"/>
                                        <p:tgtEl>
                                          <p:spTgt spid="17"/>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dissolve">
                                      <p:cBhvr>
                                        <p:cTn id="55" dur="3000"/>
                                        <p:tgtEl>
                                          <p:spTgt spid="16"/>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dissolve">
                                      <p:cBhvr>
                                        <p:cTn id="58"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4" grpId="0"/>
      <p:bldP spid="15" grpId="0"/>
      <p:bldP spid="16" grpId="0"/>
      <p:bldP spid="17" grpId="0"/>
      <p:bldP spid="18"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bwMode="auto">
          <a:xfrm>
            <a:off x="533400" y="95530"/>
            <a:ext cx="7055380" cy="6124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altLang="en-US" dirty="0"/>
              <a:t>Theory U</a:t>
            </a:r>
          </a:p>
        </p:txBody>
      </p:sp>
      <p:pic>
        <p:nvPicPr>
          <p:cNvPr id="15363" name="Picture 37" descr="u.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19200"/>
            <a:ext cx="67183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p:cNvSpPr>
          <p:nvPr/>
        </p:nvSpPr>
        <p:spPr bwMode="auto">
          <a:xfrm>
            <a:off x="762000" y="1676400"/>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endParaRPr lang="en-US" altLang="en-US" sz="2000" b="1" dirty="0">
              <a:solidFill>
                <a:srgbClr val="000090"/>
              </a:solidFill>
              <a:cs typeface="Arial" panose="020B0604020202020204" pitchFamily="34" charset="0"/>
            </a:endParaRPr>
          </a:p>
        </p:txBody>
      </p:sp>
      <p:sp>
        <p:nvSpPr>
          <p:cNvPr id="8" name="Rectangle 6"/>
          <p:cNvSpPr>
            <a:spLocks/>
          </p:cNvSpPr>
          <p:nvPr/>
        </p:nvSpPr>
        <p:spPr bwMode="auto">
          <a:xfrm>
            <a:off x="533400" y="3141663"/>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endParaRPr lang="en-US" altLang="en-US" sz="2000" b="1" dirty="0">
              <a:solidFill>
                <a:srgbClr val="000090"/>
              </a:solidFill>
              <a:cs typeface="Arial" panose="020B0604020202020204" pitchFamily="34" charset="0"/>
            </a:endParaRPr>
          </a:p>
        </p:txBody>
      </p:sp>
      <p:sp>
        <p:nvSpPr>
          <p:cNvPr id="9" name="Rectangle 7"/>
          <p:cNvSpPr>
            <a:spLocks/>
          </p:cNvSpPr>
          <p:nvPr/>
        </p:nvSpPr>
        <p:spPr bwMode="auto">
          <a:xfrm>
            <a:off x="914400" y="4606925"/>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endParaRPr lang="en-US" altLang="en-US" sz="2000" b="1" dirty="0">
              <a:solidFill>
                <a:srgbClr val="000090"/>
              </a:solidFill>
              <a:cs typeface="Arial" panose="020B0604020202020204" pitchFamily="34" charset="0"/>
            </a:endParaRPr>
          </a:p>
        </p:txBody>
      </p:sp>
      <p:sp>
        <p:nvSpPr>
          <p:cNvPr id="10" name="Rectangle 11"/>
          <p:cNvSpPr>
            <a:spLocks/>
          </p:cNvSpPr>
          <p:nvPr/>
        </p:nvSpPr>
        <p:spPr bwMode="auto">
          <a:xfrm>
            <a:off x="304800" y="2263775"/>
            <a:ext cx="28956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endParaRPr lang="en-US" altLang="en-US" sz="2000" i="1" dirty="0">
              <a:cs typeface="Arial" panose="020B0604020202020204" pitchFamily="34" charset="0"/>
            </a:endParaRPr>
          </a:p>
        </p:txBody>
      </p:sp>
      <p:sp>
        <p:nvSpPr>
          <p:cNvPr id="11" name="Rectangle 12"/>
          <p:cNvSpPr>
            <a:spLocks/>
          </p:cNvSpPr>
          <p:nvPr/>
        </p:nvSpPr>
        <p:spPr bwMode="auto">
          <a:xfrm>
            <a:off x="609600" y="3729038"/>
            <a:ext cx="22098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endParaRPr lang="en-US" altLang="en-US" sz="2000" dirty="0">
              <a:cs typeface="Arial" panose="020B0604020202020204" pitchFamily="34" charset="0"/>
            </a:endParaRPr>
          </a:p>
        </p:txBody>
      </p:sp>
      <p:sp>
        <p:nvSpPr>
          <p:cNvPr id="12" name="Rectangle 13"/>
          <p:cNvSpPr>
            <a:spLocks/>
          </p:cNvSpPr>
          <p:nvPr/>
        </p:nvSpPr>
        <p:spPr bwMode="auto">
          <a:xfrm>
            <a:off x="5562600" y="2263775"/>
            <a:ext cx="3200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endParaRPr lang="en-US" altLang="en-US" sz="2000" dirty="0">
              <a:cs typeface="Arial" panose="020B0604020202020204" pitchFamily="34" charset="0"/>
            </a:endParaRPr>
          </a:p>
        </p:txBody>
      </p:sp>
      <p:sp>
        <p:nvSpPr>
          <p:cNvPr id="15370" name="Rectangle 14"/>
          <p:cNvSpPr>
            <a:spLocks/>
          </p:cNvSpPr>
          <p:nvPr/>
        </p:nvSpPr>
        <p:spPr bwMode="auto">
          <a:xfrm>
            <a:off x="6248400" y="609600"/>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r>
              <a:rPr lang="en-US" altLang="en-US"/>
              <a:t>			</a:t>
            </a:r>
          </a:p>
        </p:txBody>
      </p:sp>
      <p:sp>
        <p:nvSpPr>
          <p:cNvPr id="14" name="Rectangle 15"/>
          <p:cNvSpPr>
            <a:spLocks/>
          </p:cNvSpPr>
          <p:nvPr/>
        </p:nvSpPr>
        <p:spPr bwMode="auto">
          <a:xfrm>
            <a:off x="5486400" y="3729038"/>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endParaRPr lang="en-US" altLang="en-US" sz="2000" i="1" dirty="0">
              <a:cs typeface="Arial" panose="020B0604020202020204" pitchFamily="34" charset="0"/>
            </a:endParaRPr>
          </a:p>
        </p:txBody>
      </p:sp>
      <p:sp>
        <p:nvSpPr>
          <p:cNvPr id="15" name="Rectangle 16"/>
          <p:cNvSpPr>
            <a:spLocks/>
          </p:cNvSpPr>
          <p:nvPr/>
        </p:nvSpPr>
        <p:spPr bwMode="auto">
          <a:xfrm>
            <a:off x="6096000" y="1676399"/>
            <a:ext cx="22098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r>
              <a:rPr lang="en-US" altLang="en-US" sz="2000" b="1" dirty="0">
                <a:solidFill>
                  <a:srgbClr val="000090"/>
                </a:solidFill>
                <a:cs typeface="Arial" panose="020B0604020202020204" pitchFamily="34" charset="0"/>
              </a:rPr>
              <a:t>This can’t make sense.</a:t>
            </a:r>
          </a:p>
          <a:p>
            <a:pPr algn="ctr">
              <a:spcBef>
                <a:spcPts val="1150"/>
              </a:spcBef>
            </a:pPr>
            <a:r>
              <a:rPr lang="en-US" altLang="en-US" sz="2000" b="1" dirty="0">
                <a:solidFill>
                  <a:srgbClr val="000090"/>
                </a:solidFill>
                <a:cs typeface="Arial" panose="020B0604020202020204" pitchFamily="34" charset="0"/>
              </a:rPr>
              <a:t>This </a:t>
            </a:r>
            <a:r>
              <a:rPr lang="en-US" altLang="en-US" sz="2000" b="1">
                <a:solidFill>
                  <a:srgbClr val="000090"/>
                </a:solidFill>
                <a:cs typeface="Arial" panose="020B0604020202020204" pitchFamily="34" charset="0"/>
              </a:rPr>
              <a:t>can’t happen.</a:t>
            </a:r>
            <a:endParaRPr lang="en-US" altLang="en-US" sz="2000" b="1" dirty="0">
              <a:solidFill>
                <a:srgbClr val="000090"/>
              </a:solidFill>
              <a:cs typeface="Arial" panose="020B0604020202020204" pitchFamily="34" charset="0"/>
            </a:endParaRPr>
          </a:p>
        </p:txBody>
      </p:sp>
      <p:sp>
        <p:nvSpPr>
          <p:cNvPr id="16" name="Rectangle 17"/>
          <p:cNvSpPr>
            <a:spLocks/>
          </p:cNvSpPr>
          <p:nvPr/>
        </p:nvSpPr>
        <p:spPr bwMode="auto">
          <a:xfrm>
            <a:off x="6096000" y="3157538"/>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r>
              <a:rPr lang="en-US" altLang="en-US" sz="2000" b="1" dirty="0">
                <a:solidFill>
                  <a:srgbClr val="000090"/>
                </a:solidFill>
                <a:cs typeface="Arial" panose="020B0604020202020204" pitchFamily="34" charset="0"/>
              </a:rPr>
              <a:t>They will never let this happen.</a:t>
            </a:r>
          </a:p>
          <a:p>
            <a:pPr algn="ctr">
              <a:spcBef>
                <a:spcPts val="1150"/>
              </a:spcBef>
            </a:pPr>
            <a:r>
              <a:rPr lang="en-US" altLang="en-US" sz="2000" b="1" dirty="0">
                <a:solidFill>
                  <a:srgbClr val="000090"/>
                </a:solidFill>
                <a:cs typeface="Arial" panose="020B0604020202020204" pitchFamily="34" charset="0"/>
              </a:rPr>
              <a:t>We’ve tried this before.</a:t>
            </a:r>
          </a:p>
          <a:p>
            <a:pPr algn="ctr">
              <a:spcBef>
                <a:spcPts val="1150"/>
              </a:spcBef>
            </a:pPr>
            <a:endParaRPr lang="en-US" altLang="en-US" sz="2000" b="1" dirty="0">
              <a:solidFill>
                <a:srgbClr val="000090"/>
              </a:solidFill>
              <a:cs typeface="Arial" panose="020B0604020202020204" pitchFamily="34" charset="0"/>
            </a:endParaRPr>
          </a:p>
        </p:txBody>
      </p:sp>
      <p:sp>
        <p:nvSpPr>
          <p:cNvPr id="17" name="Rectangle 18"/>
          <p:cNvSpPr>
            <a:spLocks/>
          </p:cNvSpPr>
          <p:nvPr/>
        </p:nvSpPr>
        <p:spPr bwMode="auto">
          <a:xfrm>
            <a:off x="6003925" y="4806950"/>
            <a:ext cx="2209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r>
              <a:rPr lang="en-US" altLang="en-US" sz="2000" b="1" dirty="0">
                <a:solidFill>
                  <a:srgbClr val="000090"/>
                </a:solidFill>
                <a:cs typeface="Arial" panose="020B0604020202020204" pitchFamily="34" charset="0"/>
              </a:rPr>
              <a:t>This will never work.</a:t>
            </a:r>
          </a:p>
          <a:p>
            <a:pPr algn="ctr">
              <a:spcBef>
                <a:spcPts val="1150"/>
              </a:spcBef>
            </a:pPr>
            <a:r>
              <a:rPr lang="en-US" altLang="en-US" sz="2000" b="1" dirty="0">
                <a:solidFill>
                  <a:srgbClr val="000090"/>
                </a:solidFill>
                <a:cs typeface="Arial" panose="020B0604020202020204" pitchFamily="34" charset="0"/>
              </a:rPr>
              <a:t>This will fail</a:t>
            </a:r>
          </a:p>
          <a:p>
            <a:pPr algn="ctr">
              <a:spcBef>
                <a:spcPts val="1150"/>
              </a:spcBef>
            </a:pPr>
            <a:endParaRPr lang="en-US" altLang="en-US" sz="2000" b="1" dirty="0">
              <a:solidFill>
                <a:srgbClr val="000090"/>
              </a:solidFill>
              <a:cs typeface="Arial" panose="020B0604020202020204" pitchFamily="34" charset="0"/>
            </a:endParaRPr>
          </a:p>
        </p:txBody>
      </p:sp>
      <p:sp>
        <p:nvSpPr>
          <p:cNvPr id="18" name="Rectangle 19"/>
          <p:cNvSpPr>
            <a:spLocks/>
          </p:cNvSpPr>
          <p:nvPr/>
        </p:nvSpPr>
        <p:spPr bwMode="auto">
          <a:xfrm>
            <a:off x="2590800" y="5307013"/>
            <a:ext cx="3200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endParaRPr lang="en-US" altLang="en-US" sz="2000" i="1" dirty="0">
              <a:cs typeface="Arial" panose="020B0604020202020204" pitchFamily="34" charset="0"/>
            </a:endParaRPr>
          </a:p>
        </p:txBody>
      </p:sp>
      <p:sp>
        <p:nvSpPr>
          <p:cNvPr id="15376" name="Rectangle 21"/>
          <p:cNvSpPr>
            <a:spLocks/>
          </p:cNvSpPr>
          <p:nvPr/>
        </p:nvSpPr>
        <p:spPr bwMode="auto">
          <a:xfrm>
            <a:off x="838200" y="825500"/>
            <a:ext cx="2362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endParaRPr lang="en-US" altLang="en-US" sz="2000" dirty="0">
              <a:solidFill>
                <a:srgbClr val="000000"/>
              </a:solidFill>
              <a:ea typeface="ヒラギノ角ゴ ProN W3" pitchFamily="-65" charset="-128"/>
            </a:endParaRPr>
          </a:p>
        </p:txBody>
      </p:sp>
      <p:sp>
        <p:nvSpPr>
          <p:cNvPr id="20" name="Rectangle 22"/>
          <p:cNvSpPr>
            <a:spLocks/>
          </p:cNvSpPr>
          <p:nvPr/>
        </p:nvSpPr>
        <p:spPr bwMode="auto">
          <a:xfrm>
            <a:off x="1600200" y="6019800"/>
            <a:ext cx="5410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rgbClr val="606060"/>
                </a:solidFill>
                <a:cs typeface="Arial" panose="020B0604020202020204" pitchFamily="34" charset="0"/>
              </a:rPr>
              <a:t>Who is my Self? What is my Work?</a:t>
            </a:r>
          </a:p>
        </p:txBody>
      </p:sp>
      <p:sp>
        <p:nvSpPr>
          <p:cNvPr id="21" name="Rectangle 20"/>
          <p:cNvSpPr>
            <a:spLocks/>
          </p:cNvSpPr>
          <p:nvPr/>
        </p:nvSpPr>
        <p:spPr bwMode="auto">
          <a:xfrm>
            <a:off x="5410200" y="825500"/>
            <a:ext cx="3733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2000" dirty="0">
              <a:solidFill>
                <a:srgbClr val="000000"/>
              </a:solidFill>
              <a:cs typeface="Arial" panose="020B0604020202020204" pitchFamily="34" charset="0"/>
            </a:endParaRPr>
          </a:p>
        </p:txBody>
      </p:sp>
      <p:cxnSp>
        <p:nvCxnSpPr>
          <p:cNvPr id="23" name="Straight Connector 22"/>
          <p:cNvCxnSpPr/>
          <p:nvPr/>
        </p:nvCxnSpPr>
        <p:spPr bwMode="auto">
          <a:xfrm>
            <a:off x="0" y="6018213"/>
            <a:ext cx="9144000" cy="1587"/>
          </a:xfrm>
          <a:prstGeom prst="line">
            <a:avLst/>
          </a:prstGeom>
          <a:solidFill>
            <a:schemeClr val="accent1"/>
          </a:solidFill>
          <a:ln w="6350" cap="flat" cmpd="sng" algn="ctr">
            <a:solidFill>
              <a:schemeClr val="bg2">
                <a:lumMod val="60000"/>
                <a:lumOff val="40000"/>
              </a:schemeClr>
            </a:solidFill>
            <a:prstDash val="lgDash"/>
            <a:round/>
            <a:headEnd type="none" w="med" len="med"/>
            <a:tailEnd type="none" w="med" len="med"/>
          </a:ln>
          <a:effectLst/>
        </p:spPr>
      </p:cxnSp>
      <p:cxnSp>
        <p:nvCxnSpPr>
          <p:cNvPr id="24" name="Straight Connector 23"/>
          <p:cNvCxnSpPr/>
          <p:nvPr/>
        </p:nvCxnSpPr>
        <p:spPr bwMode="auto">
          <a:xfrm>
            <a:off x="0" y="4495800"/>
            <a:ext cx="9144000" cy="1588"/>
          </a:xfrm>
          <a:prstGeom prst="line">
            <a:avLst/>
          </a:prstGeom>
          <a:solidFill>
            <a:schemeClr val="accent1"/>
          </a:solidFill>
          <a:ln w="6350" cap="flat" cmpd="sng" algn="ctr">
            <a:solidFill>
              <a:schemeClr val="bg2">
                <a:lumMod val="60000"/>
                <a:lumOff val="40000"/>
              </a:schemeClr>
            </a:solidFill>
            <a:prstDash val="lgDash"/>
            <a:round/>
            <a:headEnd type="none" w="med" len="med"/>
            <a:tailEnd type="none" w="med" len="med"/>
          </a:ln>
          <a:effectLst/>
        </p:spPr>
      </p:cxnSp>
      <p:cxnSp>
        <p:nvCxnSpPr>
          <p:cNvPr id="25" name="Straight Connector 24"/>
          <p:cNvCxnSpPr/>
          <p:nvPr/>
        </p:nvCxnSpPr>
        <p:spPr bwMode="auto">
          <a:xfrm>
            <a:off x="0" y="3124200"/>
            <a:ext cx="9144000" cy="1588"/>
          </a:xfrm>
          <a:prstGeom prst="line">
            <a:avLst/>
          </a:prstGeom>
          <a:solidFill>
            <a:schemeClr val="accent1"/>
          </a:solidFill>
          <a:ln w="6350" cap="flat" cmpd="sng" algn="ctr">
            <a:solidFill>
              <a:schemeClr val="bg2">
                <a:lumMod val="60000"/>
                <a:lumOff val="40000"/>
              </a:schemeClr>
            </a:solidFill>
            <a:prstDash val="lgDash"/>
            <a:round/>
            <a:headEnd type="none" w="med" len="med"/>
            <a:tailEnd type="none" w="med" len="med"/>
          </a:ln>
          <a:effectLst/>
        </p:spPr>
      </p:cxnSp>
      <p:cxnSp>
        <p:nvCxnSpPr>
          <p:cNvPr id="26" name="Straight Connector 25"/>
          <p:cNvCxnSpPr/>
          <p:nvPr/>
        </p:nvCxnSpPr>
        <p:spPr bwMode="auto">
          <a:xfrm>
            <a:off x="0" y="1598613"/>
            <a:ext cx="9144000" cy="1587"/>
          </a:xfrm>
          <a:prstGeom prst="line">
            <a:avLst/>
          </a:prstGeom>
          <a:solidFill>
            <a:schemeClr val="accent1"/>
          </a:solidFill>
          <a:ln w="19050" cap="flat" cmpd="sng" algn="ctr">
            <a:solidFill>
              <a:schemeClr val="bg2">
                <a:lumMod val="60000"/>
                <a:lumOff val="40000"/>
              </a:schemeClr>
            </a:solidFill>
            <a:prstDash val="lgDash"/>
            <a:round/>
            <a:headEnd type="none" w="med" len="med"/>
            <a:tailEnd type="none" w="med" len="med"/>
          </a:ln>
          <a:effectLst/>
        </p:spPr>
      </p:cxnSp>
      <p:sp>
        <p:nvSpPr>
          <p:cNvPr id="15383" name="Rectangle 26"/>
          <p:cNvSpPr>
            <a:spLocks/>
          </p:cNvSpPr>
          <p:nvPr/>
        </p:nvSpPr>
        <p:spPr bwMode="auto">
          <a:xfrm>
            <a:off x="695371" y="4755250"/>
            <a:ext cx="1368334"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dirty="0">
                <a:solidFill>
                  <a:srgbClr val="800000"/>
                </a:solidFill>
                <a:cs typeface="Arial" panose="020B0604020202020204" pitchFamily="34" charset="0"/>
              </a:rPr>
              <a:t> </a:t>
            </a:r>
            <a:r>
              <a:rPr lang="en-US" altLang="en-US" dirty="0">
                <a:solidFill>
                  <a:srgbClr val="800000"/>
                </a:solidFill>
                <a:cs typeface="Arial" panose="020B0604020202020204" pitchFamily="34" charset="0"/>
              </a:rPr>
              <a:t>Voice of Fear</a:t>
            </a:r>
            <a:endParaRPr lang="en-US" altLang="en-US" i="1" dirty="0">
              <a:solidFill>
                <a:srgbClr val="800000"/>
              </a:solidFill>
              <a:cs typeface="Arial" panose="020B0604020202020204" pitchFamily="34" charset="0"/>
            </a:endParaRPr>
          </a:p>
        </p:txBody>
      </p:sp>
      <p:sp>
        <p:nvSpPr>
          <p:cNvPr id="15384" name="Rectangle 8"/>
          <p:cNvSpPr>
            <a:spLocks/>
          </p:cNvSpPr>
          <p:nvPr/>
        </p:nvSpPr>
        <p:spPr bwMode="auto">
          <a:xfrm>
            <a:off x="3717925" y="4570413"/>
            <a:ext cx="9461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i="1">
                <a:solidFill>
                  <a:srgbClr val="DDAF19"/>
                </a:solidFill>
                <a:cs typeface="Arial" panose="020B0604020202020204" pitchFamily="34" charset="0"/>
              </a:rPr>
              <a:t>Open </a:t>
            </a:r>
          </a:p>
          <a:p>
            <a:pPr algn="ctr"/>
            <a:r>
              <a:rPr lang="en-US" altLang="en-US" i="1">
                <a:solidFill>
                  <a:srgbClr val="DDAF19"/>
                </a:solidFill>
                <a:cs typeface="Arial" panose="020B0604020202020204" pitchFamily="34" charset="0"/>
              </a:rPr>
              <a:t>Will</a:t>
            </a:r>
          </a:p>
        </p:txBody>
      </p:sp>
      <p:sp>
        <p:nvSpPr>
          <p:cNvPr id="15385" name="Rectangle 25"/>
          <p:cNvSpPr>
            <a:spLocks/>
          </p:cNvSpPr>
          <p:nvPr/>
        </p:nvSpPr>
        <p:spPr bwMode="auto">
          <a:xfrm>
            <a:off x="-38101" y="3307740"/>
            <a:ext cx="2625725"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dirty="0">
                <a:solidFill>
                  <a:srgbClr val="800000"/>
                </a:solidFill>
                <a:cs typeface="Arial" panose="020B0604020202020204" pitchFamily="34" charset="0"/>
              </a:rPr>
              <a:t> </a:t>
            </a:r>
            <a:r>
              <a:rPr lang="en-US" altLang="en-US" dirty="0">
                <a:solidFill>
                  <a:srgbClr val="800000"/>
                </a:solidFill>
                <a:cs typeface="Arial" panose="020B0604020202020204" pitchFamily="34" charset="0"/>
              </a:rPr>
              <a:t>Voice of Cynicism</a:t>
            </a:r>
            <a:endParaRPr lang="en-US" altLang="en-US" i="1" dirty="0">
              <a:solidFill>
                <a:srgbClr val="800000"/>
              </a:solidFill>
              <a:cs typeface="Arial" panose="020B0604020202020204" pitchFamily="34" charset="0"/>
            </a:endParaRPr>
          </a:p>
        </p:txBody>
      </p:sp>
      <p:sp>
        <p:nvSpPr>
          <p:cNvPr id="15386" name="Rectangle 9"/>
          <p:cNvSpPr>
            <a:spLocks/>
          </p:cNvSpPr>
          <p:nvPr/>
        </p:nvSpPr>
        <p:spPr bwMode="auto">
          <a:xfrm>
            <a:off x="3717925" y="3308350"/>
            <a:ext cx="9461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i="1">
                <a:solidFill>
                  <a:srgbClr val="DDAF19"/>
                </a:solidFill>
                <a:cs typeface="Arial" panose="020B0604020202020204" pitchFamily="34" charset="0"/>
              </a:rPr>
              <a:t>Open </a:t>
            </a:r>
          </a:p>
          <a:p>
            <a:pPr algn="ctr"/>
            <a:r>
              <a:rPr lang="en-US" altLang="en-US" i="1">
                <a:solidFill>
                  <a:srgbClr val="DDAF19"/>
                </a:solidFill>
                <a:cs typeface="Arial" panose="020B0604020202020204" pitchFamily="34" charset="0"/>
              </a:rPr>
              <a:t>Heart</a:t>
            </a:r>
          </a:p>
        </p:txBody>
      </p:sp>
      <p:sp>
        <p:nvSpPr>
          <p:cNvPr id="15387" name="Rectangle 24"/>
          <p:cNvSpPr>
            <a:spLocks/>
          </p:cNvSpPr>
          <p:nvPr/>
        </p:nvSpPr>
        <p:spPr bwMode="auto">
          <a:xfrm>
            <a:off x="244474" y="1929110"/>
            <a:ext cx="2041525"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dirty="0">
                <a:solidFill>
                  <a:srgbClr val="800000"/>
                </a:solidFill>
                <a:cs typeface="Arial" panose="020B0604020202020204" pitchFamily="34" charset="0"/>
              </a:rPr>
              <a:t> </a:t>
            </a:r>
            <a:r>
              <a:rPr lang="en-US" altLang="en-US" dirty="0">
                <a:solidFill>
                  <a:srgbClr val="800000"/>
                </a:solidFill>
                <a:cs typeface="Arial" panose="020B0604020202020204" pitchFamily="34" charset="0"/>
              </a:rPr>
              <a:t>Voice of Judgement</a:t>
            </a:r>
            <a:endParaRPr lang="en-US" altLang="en-US" i="1" dirty="0">
              <a:solidFill>
                <a:srgbClr val="800000"/>
              </a:solidFill>
              <a:cs typeface="Arial" panose="020B0604020202020204" pitchFamily="34" charset="0"/>
            </a:endParaRPr>
          </a:p>
        </p:txBody>
      </p:sp>
      <p:sp>
        <p:nvSpPr>
          <p:cNvPr id="15388" name="Rectangle 10"/>
          <p:cNvSpPr>
            <a:spLocks/>
          </p:cNvSpPr>
          <p:nvPr/>
        </p:nvSpPr>
        <p:spPr bwMode="auto">
          <a:xfrm>
            <a:off x="3717925" y="2044700"/>
            <a:ext cx="9461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i="1">
                <a:solidFill>
                  <a:srgbClr val="DDAF19"/>
                </a:solidFill>
                <a:cs typeface="Arial" panose="020B0604020202020204" pitchFamily="34" charset="0"/>
              </a:rPr>
              <a:t>Open </a:t>
            </a:r>
          </a:p>
          <a:p>
            <a:pPr algn="ctr"/>
            <a:r>
              <a:rPr lang="en-US" altLang="en-US" i="1">
                <a:solidFill>
                  <a:srgbClr val="DDAF19"/>
                </a:solidFill>
                <a:cs typeface="Arial" panose="020B0604020202020204" pitchFamily="34" charset="0"/>
              </a:rPr>
              <a:t>Mind</a:t>
            </a:r>
          </a:p>
        </p:txBody>
      </p:sp>
      <p:pic>
        <p:nvPicPr>
          <p:cNvPr id="15389" name="Picture 29" descr="creativecommonsPP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244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nodePh="1">
                                  <p:stCondLst>
                                    <p:cond delay="0"/>
                                  </p:stCondLst>
                                  <p:endCondLst>
                                    <p:cond evt="begin" delay="0">
                                      <p:tn val="15"/>
                                    </p:cond>
                                  </p:end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nodePh="1">
                                  <p:stCondLst>
                                    <p:cond delay="0"/>
                                  </p:stCondLst>
                                  <p:endCondLst>
                                    <p:cond evt="begin" delay="0">
                                      <p:tn val="21"/>
                                    </p:cond>
                                  </p:end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00"/>
                            </p:stCondLst>
                            <p:childTnLst>
                              <p:par>
                                <p:cTn id="26" presetID="2" presetClass="entr" presetSubtype="8" fill="hold" grpId="0" nodeType="afterEffect" nodePh="1">
                                  <p:stCondLst>
                                    <p:cond delay="0"/>
                                  </p:stCondLst>
                                  <p:endCondLst>
                                    <p:cond evt="begin" delay="0">
                                      <p:tn val="26"/>
                                    </p:cond>
                                  </p:end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1000"/>
                            </p:stCondLst>
                            <p:childTnLst>
                              <p:par>
                                <p:cTn id="31" presetID="2" presetClass="entr" presetSubtype="8" fill="hold" grpId="0" nodeType="afterEffect" nodePh="1">
                                  <p:stCondLst>
                                    <p:cond delay="0"/>
                                  </p:stCondLst>
                                  <p:endCondLst>
                                    <p:cond evt="begin" delay="0">
                                      <p:tn val="31"/>
                                    </p:cond>
                                  </p:end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nodePh="1">
                                  <p:stCondLst>
                                    <p:cond delay="0"/>
                                  </p:stCondLst>
                                  <p:endCondLst>
                                    <p:cond evt="begin" delay="0">
                                      <p:tn val="41"/>
                                    </p:cond>
                                  </p:end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3000"/>
                                        <p:tgtEl>
                                          <p:spTgt spid="14"/>
                                        </p:tgtEl>
                                      </p:cBhvr>
                                    </p:animEffect>
                                  </p:childTnLst>
                                </p:cTn>
                              </p:par>
                              <p:par>
                                <p:cTn id="44" presetID="9" presetClass="entr" presetSubtype="0" fill="hold" grpId="0" nodeType="withEffect" nodePh="1">
                                  <p:stCondLst>
                                    <p:cond delay="0"/>
                                  </p:stCondLst>
                                  <p:endCondLst>
                                    <p:cond evt="begin" delay="0">
                                      <p:tn val="44"/>
                                    </p:cond>
                                  </p:endCondLst>
                                  <p:childTnLst>
                                    <p:set>
                                      <p:cBhvr>
                                        <p:cTn id="45" dur="1" fill="hold">
                                          <p:stCondLst>
                                            <p:cond delay="0"/>
                                          </p:stCondLst>
                                        </p:cTn>
                                        <p:tgtEl>
                                          <p:spTgt spid="12"/>
                                        </p:tgtEl>
                                        <p:attrNameLst>
                                          <p:attrName>style.visibility</p:attrName>
                                        </p:attrNameLst>
                                      </p:cBhvr>
                                      <p:to>
                                        <p:strVal val="visible"/>
                                      </p:to>
                                    </p:set>
                                    <p:animEffect transition="in" filter="dissolve">
                                      <p:cBhvr>
                                        <p:cTn id="46" dur="3000"/>
                                        <p:tgtEl>
                                          <p:spTgt spid="12"/>
                                        </p:tgtEl>
                                      </p:cBhvr>
                                    </p:animEffect>
                                  </p:childTnLst>
                                </p:cTn>
                              </p:par>
                              <p:par>
                                <p:cTn id="47" presetID="9" presetClass="entr" presetSubtype="0" fill="hold" grpId="0" nodeType="withEffect" nodePh="1">
                                  <p:stCondLst>
                                    <p:cond delay="0"/>
                                  </p:stCondLst>
                                  <p:endCondLst>
                                    <p:cond evt="begin" delay="0">
                                      <p:tn val="47"/>
                                    </p:cond>
                                  </p:endCondLst>
                                  <p:childTnLst>
                                    <p:set>
                                      <p:cBhvr>
                                        <p:cTn id="48" dur="1" fill="hold">
                                          <p:stCondLst>
                                            <p:cond delay="0"/>
                                          </p:stCondLst>
                                        </p:cTn>
                                        <p:tgtEl>
                                          <p:spTgt spid="21"/>
                                        </p:tgtEl>
                                        <p:attrNameLst>
                                          <p:attrName>style.visibility</p:attrName>
                                        </p:attrNameLst>
                                      </p:cBhvr>
                                      <p:to>
                                        <p:strVal val="visible"/>
                                      </p:to>
                                    </p:set>
                                    <p:animEffect transition="in" filter="dissolve">
                                      <p:cBhvr>
                                        <p:cTn id="49" dur="3000"/>
                                        <p:tgtEl>
                                          <p:spTgt spid="2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dissolve">
                                      <p:cBhvr>
                                        <p:cTn id="52" dur="3000"/>
                                        <p:tgtEl>
                                          <p:spTgt spid="17"/>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dissolve">
                                      <p:cBhvr>
                                        <p:cTn id="55" dur="3000"/>
                                        <p:tgtEl>
                                          <p:spTgt spid="16"/>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dissolve">
                                      <p:cBhvr>
                                        <p:cTn id="58"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4" grpId="0"/>
      <p:bldP spid="15" grpId="0"/>
      <p:bldP spid="16" grpId="0"/>
      <p:bldP spid="17" grpId="0"/>
      <p:bldP spid="1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u.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67183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traight Connector 27"/>
          <p:cNvCxnSpPr/>
          <p:nvPr/>
        </p:nvCxnSpPr>
        <p:spPr bwMode="auto">
          <a:xfrm>
            <a:off x="0" y="6018213"/>
            <a:ext cx="9144000" cy="1587"/>
          </a:xfrm>
          <a:prstGeom prst="line">
            <a:avLst/>
          </a:prstGeom>
          <a:solidFill>
            <a:schemeClr val="accent1"/>
          </a:solidFill>
          <a:ln w="6350" cap="flat" cmpd="sng" algn="ctr">
            <a:solidFill>
              <a:schemeClr val="bg2">
                <a:lumMod val="60000"/>
                <a:lumOff val="40000"/>
              </a:schemeClr>
            </a:solidFill>
            <a:prstDash val="lgDash"/>
            <a:round/>
            <a:headEnd type="none" w="med" len="med"/>
            <a:tailEnd type="none" w="med" len="med"/>
          </a:ln>
          <a:effectLst/>
        </p:spPr>
      </p:cxnSp>
      <p:cxnSp>
        <p:nvCxnSpPr>
          <p:cNvPr id="29" name="Straight Connector 28"/>
          <p:cNvCxnSpPr/>
          <p:nvPr/>
        </p:nvCxnSpPr>
        <p:spPr bwMode="auto">
          <a:xfrm>
            <a:off x="0" y="4495800"/>
            <a:ext cx="9144000" cy="1588"/>
          </a:xfrm>
          <a:prstGeom prst="line">
            <a:avLst/>
          </a:prstGeom>
          <a:solidFill>
            <a:schemeClr val="accent1"/>
          </a:solidFill>
          <a:ln w="6350" cap="flat" cmpd="sng" algn="ctr">
            <a:solidFill>
              <a:schemeClr val="bg2">
                <a:lumMod val="60000"/>
                <a:lumOff val="40000"/>
              </a:schemeClr>
            </a:solidFill>
            <a:prstDash val="lgDash"/>
            <a:round/>
            <a:headEnd type="none" w="med" len="med"/>
            <a:tailEnd type="none" w="med" len="med"/>
          </a:ln>
          <a:effectLst/>
        </p:spPr>
      </p:cxnSp>
      <p:cxnSp>
        <p:nvCxnSpPr>
          <p:cNvPr id="30" name="Straight Connector 29"/>
          <p:cNvCxnSpPr/>
          <p:nvPr/>
        </p:nvCxnSpPr>
        <p:spPr bwMode="auto">
          <a:xfrm>
            <a:off x="0" y="3124200"/>
            <a:ext cx="9144000" cy="1588"/>
          </a:xfrm>
          <a:prstGeom prst="line">
            <a:avLst/>
          </a:prstGeom>
          <a:solidFill>
            <a:schemeClr val="accent1"/>
          </a:solidFill>
          <a:ln w="6350" cap="flat" cmpd="sng" algn="ctr">
            <a:solidFill>
              <a:schemeClr val="bg2">
                <a:lumMod val="60000"/>
                <a:lumOff val="40000"/>
              </a:schemeClr>
            </a:solidFill>
            <a:prstDash val="lgDash"/>
            <a:round/>
            <a:headEnd type="none" w="med" len="med"/>
            <a:tailEnd type="none" w="med" len="med"/>
          </a:ln>
          <a:effectLst/>
        </p:spPr>
      </p:cxnSp>
      <p:cxnSp>
        <p:nvCxnSpPr>
          <p:cNvPr id="31" name="Straight Connector 30"/>
          <p:cNvCxnSpPr/>
          <p:nvPr/>
        </p:nvCxnSpPr>
        <p:spPr bwMode="auto">
          <a:xfrm>
            <a:off x="0" y="1598613"/>
            <a:ext cx="9144000" cy="1587"/>
          </a:xfrm>
          <a:prstGeom prst="line">
            <a:avLst/>
          </a:prstGeom>
          <a:solidFill>
            <a:schemeClr val="accent1"/>
          </a:solidFill>
          <a:ln w="19050" cap="flat" cmpd="sng" algn="ctr">
            <a:solidFill>
              <a:schemeClr val="bg2">
                <a:lumMod val="60000"/>
                <a:lumOff val="40000"/>
              </a:schemeClr>
            </a:solidFill>
            <a:prstDash val="lgDash"/>
            <a:round/>
            <a:headEnd type="none" w="med" len="med"/>
            <a:tailEnd type="none" w="med" len="med"/>
          </a:ln>
          <a:effectLst/>
        </p:spPr>
      </p:cxnSp>
      <p:sp>
        <p:nvSpPr>
          <p:cNvPr id="17415" name="Title 1"/>
          <p:cNvSpPr>
            <a:spLocks noGrp="1"/>
          </p:cNvSpPr>
          <p:nvPr>
            <p:ph type="title"/>
          </p:nvPr>
        </p:nvSpPr>
        <p:spPr bwMode="auto">
          <a:xfrm>
            <a:off x="165100" y="40921"/>
            <a:ext cx="7607300" cy="14005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altLang="en-US" sz="4000" dirty="0"/>
              <a:t>U Process: 1 Process, 5 Stages</a:t>
            </a:r>
          </a:p>
        </p:txBody>
      </p:sp>
      <p:sp>
        <p:nvSpPr>
          <p:cNvPr id="17416" name="Text Box 4"/>
          <p:cNvSpPr txBox="1">
            <a:spLocks noChangeArrowheads="1"/>
          </p:cNvSpPr>
          <p:nvPr/>
        </p:nvSpPr>
        <p:spPr bwMode="auto">
          <a:xfrm>
            <a:off x="1590675" y="2514600"/>
            <a:ext cx="247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en-US" altLang="en-US">
              <a:latin typeface="Times New Roman" panose="02020603050405020304" pitchFamily="18" charset="0"/>
            </a:endParaRPr>
          </a:p>
        </p:txBody>
      </p:sp>
      <p:sp>
        <p:nvSpPr>
          <p:cNvPr id="8" name="Text Box 5"/>
          <p:cNvSpPr txBox="1">
            <a:spLocks noChangeArrowheads="1"/>
          </p:cNvSpPr>
          <p:nvPr/>
        </p:nvSpPr>
        <p:spPr bwMode="auto">
          <a:xfrm>
            <a:off x="0" y="1716088"/>
            <a:ext cx="35814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ZA" altLang="en-US" sz="2000" b="1">
                <a:solidFill>
                  <a:srgbClr val="000090"/>
                </a:solidFill>
              </a:rPr>
              <a:t>1. Co-initiating: </a:t>
            </a:r>
            <a:br>
              <a:rPr lang="en-ZA" altLang="en-US" sz="2000" b="1">
                <a:solidFill>
                  <a:srgbClr val="000090"/>
                </a:solidFill>
              </a:rPr>
            </a:br>
            <a:r>
              <a:rPr lang="en-ZA" altLang="en-US" sz="2000">
                <a:solidFill>
                  <a:srgbClr val="000090"/>
                </a:solidFill>
              </a:rPr>
              <a:t>uncover common intent</a:t>
            </a:r>
            <a:br>
              <a:rPr lang="en-ZA" altLang="en-US" sz="2000" b="1"/>
            </a:br>
            <a:r>
              <a:rPr lang="en-ZA" altLang="en-US" sz="1800"/>
              <a:t>stop and listen to others and to                                what life calls you to do</a:t>
            </a:r>
            <a:endParaRPr lang="en-GB" altLang="en-US" sz="1800">
              <a:solidFill>
                <a:srgbClr val="4D4D4D"/>
              </a:solidFill>
            </a:endParaRPr>
          </a:p>
        </p:txBody>
      </p:sp>
      <p:sp>
        <p:nvSpPr>
          <p:cNvPr id="9" name="Text Box 6"/>
          <p:cNvSpPr txBox="1">
            <a:spLocks noChangeArrowheads="1"/>
          </p:cNvSpPr>
          <p:nvPr/>
        </p:nvSpPr>
        <p:spPr bwMode="auto">
          <a:xfrm>
            <a:off x="0" y="3146425"/>
            <a:ext cx="4038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ZA" altLang="en-US" sz="1800" b="1">
                <a:solidFill>
                  <a:srgbClr val="000090"/>
                </a:solidFill>
              </a:rPr>
              <a:t>2</a:t>
            </a:r>
            <a:r>
              <a:rPr lang="en-ZA" altLang="en-US" sz="2000" b="1">
                <a:solidFill>
                  <a:srgbClr val="000090"/>
                </a:solidFill>
              </a:rPr>
              <a:t>. Co-sensing: </a:t>
            </a:r>
            <a:br>
              <a:rPr lang="en-ZA" altLang="en-US" sz="2000" b="1">
                <a:solidFill>
                  <a:srgbClr val="000090"/>
                </a:solidFill>
              </a:rPr>
            </a:br>
            <a:r>
              <a:rPr lang="en-ZA" altLang="en-US" sz="2000">
                <a:solidFill>
                  <a:srgbClr val="000090"/>
                </a:solidFill>
              </a:rPr>
              <a:t>observe, observe, observe</a:t>
            </a:r>
            <a:r>
              <a:rPr lang="en-ZA" altLang="en-US" sz="1800">
                <a:solidFill>
                  <a:srgbClr val="000090"/>
                </a:solidFill>
              </a:rPr>
              <a:t> </a:t>
            </a:r>
            <a:br>
              <a:rPr lang="en-ZA" altLang="en-US" sz="1800">
                <a:solidFill>
                  <a:srgbClr val="000090"/>
                </a:solidFill>
              </a:rPr>
            </a:br>
            <a:r>
              <a:rPr lang="en-ZA" altLang="en-US" sz="1800"/>
              <a:t>connect with people and places </a:t>
            </a:r>
            <a:br>
              <a:rPr lang="en-ZA" altLang="en-US" sz="1800"/>
            </a:br>
            <a:r>
              <a:rPr lang="en-ZA" altLang="en-US" sz="1800"/>
              <a:t>to sense the system from the whole</a:t>
            </a:r>
            <a:endParaRPr lang="en-GB" altLang="en-US" sz="1800">
              <a:solidFill>
                <a:srgbClr val="4D4D4D"/>
              </a:solidFill>
            </a:endParaRPr>
          </a:p>
        </p:txBody>
      </p:sp>
      <p:sp>
        <p:nvSpPr>
          <p:cNvPr id="10" name="Text Box 7"/>
          <p:cNvSpPr txBox="1">
            <a:spLocks noChangeArrowheads="1"/>
          </p:cNvSpPr>
          <p:nvPr/>
        </p:nvSpPr>
        <p:spPr bwMode="auto">
          <a:xfrm>
            <a:off x="4783138" y="1709738"/>
            <a:ext cx="45021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ZA" altLang="en-US" sz="1800" b="1">
                <a:solidFill>
                  <a:srgbClr val="000090"/>
                </a:solidFill>
              </a:rPr>
              <a:t>5</a:t>
            </a:r>
            <a:r>
              <a:rPr lang="en-ZA" altLang="en-US" sz="2000" b="1">
                <a:solidFill>
                  <a:srgbClr val="000090"/>
                </a:solidFill>
              </a:rPr>
              <a:t>. Co-evolving:</a:t>
            </a:r>
            <a:br>
              <a:rPr lang="en-ZA" altLang="en-US" sz="2000" b="1">
                <a:solidFill>
                  <a:srgbClr val="000090"/>
                </a:solidFill>
              </a:rPr>
            </a:br>
            <a:r>
              <a:rPr lang="en-ZA" altLang="en-US" sz="2000" b="1">
                <a:solidFill>
                  <a:srgbClr val="000090"/>
                </a:solidFill>
              </a:rPr>
              <a:t> </a:t>
            </a:r>
            <a:r>
              <a:rPr lang="en-ZA" altLang="en-US" sz="2000">
                <a:solidFill>
                  <a:srgbClr val="000090"/>
                </a:solidFill>
              </a:rPr>
              <a:t>embody the new in ecosystems</a:t>
            </a:r>
            <a:br>
              <a:rPr lang="en-ZA" altLang="en-US" sz="1800" b="1">
                <a:solidFill>
                  <a:srgbClr val="0000CC"/>
                </a:solidFill>
              </a:rPr>
            </a:br>
            <a:r>
              <a:rPr lang="en-ZA" altLang="en-US" sz="1800">
                <a:solidFill>
                  <a:srgbClr val="4D4D4D"/>
                </a:solidFill>
              </a:rPr>
              <a:t> </a:t>
            </a:r>
            <a:r>
              <a:rPr lang="en-ZA" altLang="en-US" sz="1800"/>
              <a:t>that facilitate acting </a:t>
            </a:r>
            <a:br>
              <a:rPr lang="en-ZA" altLang="en-US" sz="1800"/>
            </a:br>
            <a:r>
              <a:rPr lang="en-ZA" altLang="en-US" sz="1800"/>
              <a:t>from the whole</a:t>
            </a:r>
            <a:endParaRPr lang="en-GB" altLang="en-US" sz="1800">
              <a:solidFill>
                <a:srgbClr val="4D4D4D"/>
              </a:solidFill>
            </a:endParaRPr>
          </a:p>
        </p:txBody>
      </p:sp>
      <p:sp>
        <p:nvSpPr>
          <p:cNvPr id="11" name="Text Box 8"/>
          <p:cNvSpPr txBox="1">
            <a:spLocks noChangeArrowheads="1"/>
          </p:cNvSpPr>
          <p:nvPr/>
        </p:nvSpPr>
        <p:spPr bwMode="auto">
          <a:xfrm>
            <a:off x="4443413" y="3146425"/>
            <a:ext cx="4419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ZA" altLang="en-US" sz="1800" b="1">
                <a:solidFill>
                  <a:srgbClr val="000090"/>
                </a:solidFill>
              </a:rPr>
              <a:t>4</a:t>
            </a:r>
            <a:r>
              <a:rPr lang="en-ZA" altLang="en-US" sz="2000" b="1">
                <a:solidFill>
                  <a:srgbClr val="000090"/>
                </a:solidFill>
              </a:rPr>
              <a:t>. Co-creating:</a:t>
            </a:r>
            <a:br>
              <a:rPr lang="en-ZA" altLang="en-US" sz="2000" b="1">
                <a:solidFill>
                  <a:srgbClr val="000090"/>
                </a:solidFill>
              </a:rPr>
            </a:br>
            <a:r>
              <a:rPr lang="en-ZA" altLang="en-US" sz="2000">
                <a:solidFill>
                  <a:srgbClr val="000090"/>
                </a:solidFill>
              </a:rPr>
              <a:t>prototype the new</a:t>
            </a:r>
            <a:br>
              <a:rPr lang="en-ZA" altLang="en-US" sz="2000" b="1">
                <a:solidFill>
                  <a:srgbClr val="0000CC"/>
                </a:solidFill>
              </a:rPr>
            </a:br>
            <a:r>
              <a:rPr lang="en-ZA" altLang="en-US" sz="1800"/>
              <a:t> in living examples to explore </a:t>
            </a:r>
            <a:br>
              <a:rPr lang="en-ZA" altLang="en-US" sz="1800"/>
            </a:br>
            <a:r>
              <a:rPr lang="en-ZA" altLang="en-US" sz="1800"/>
              <a:t>the future by doing</a:t>
            </a:r>
            <a:endParaRPr lang="en-GB" altLang="en-US" sz="1800">
              <a:solidFill>
                <a:srgbClr val="4D4D4D"/>
              </a:solidFill>
            </a:endParaRPr>
          </a:p>
        </p:txBody>
      </p:sp>
      <p:sp>
        <p:nvSpPr>
          <p:cNvPr id="12" name="Text Box 9"/>
          <p:cNvSpPr txBox="1">
            <a:spLocks noChangeArrowheads="1"/>
          </p:cNvSpPr>
          <p:nvPr/>
        </p:nvSpPr>
        <p:spPr bwMode="auto">
          <a:xfrm>
            <a:off x="457200" y="4648200"/>
            <a:ext cx="7315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ZA" altLang="en-US" sz="2000" b="1">
                <a:solidFill>
                  <a:srgbClr val="000090"/>
                </a:solidFill>
              </a:rPr>
              <a:t>3. Presencing: </a:t>
            </a:r>
            <a:br>
              <a:rPr lang="en-ZA" altLang="en-US" sz="2000" b="1">
                <a:solidFill>
                  <a:srgbClr val="000090"/>
                </a:solidFill>
              </a:rPr>
            </a:br>
            <a:r>
              <a:rPr lang="en-ZA" altLang="en-US" sz="2000">
                <a:solidFill>
                  <a:srgbClr val="000090"/>
                </a:solidFill>
              </a:rPr>
              <a:t>connect to the source of inspiration and will</a:t>
            </a:r>
            <a:br>
              <a:rPr lang="en-ZA" altLang="en-US" sz="2000" b="1">
                <a:solidFill>
                  <a:srgbClr val="0000CC"/>
                </a:solidFill>
              </a:rPr>
            </a:br>
            <a:r>
              <a:rPr lang="en-ZA" altLang="en-US" sz="1800"/>
              <a:t>go to the place of silence and allow the inner knowing to emerge</a:t>
            </a:r>
            <a:r>
              <a:rPr lang="en-ZA" altLang="en-US" sz="1800">
                <a:solidFill>
                  <a:srgbClr val="4D4D4D"/>
                </a:solidFill>
              </a:rPr>
              <a:t>  </a:t>
            </a:r>
            <a:endParaRPr lang="en-GB" altLang="en-US" sz="1800">
              <a:solidFill>
                <a:srgbClr val="4D4D4D"/>
              </a:solidFill>
            </a:endParaRPr>
          </a:p>
        </p:txBody>
      </p:sp>
      <p:pic>
        <p:nvPicPr>
          <p:cNvPr id="17422" name="Picture 14" descr="creativecommons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1" grpId="0" autoUpdateAnimBg="0"/>
      <p:bldP spid="1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9" descr="u_transparen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67183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p:cNvSpPr>
            <a:spLocks noGrp="1"/>
          </p:cNvSpPr>
          <p:nvPr>
            <p:ph type="title"/>
          </p:nvPr>
        </p:nvSpPr>
        <p:spPr bwMode="auto">
          <a:xfrm>
            <a:off x="31220" y="25391"/>
            <a:ext cx="7055380" cy="8204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altLang="en-US" dirty="0"/>
              <a:t>Levels of Listening</a:t>
            </a:r>
          </a:p>
        </p:txBody>
      </p:sp>
      <p:sp>
        <p:nvSpPr>
          <p:cNvPr id="18436" name="Rectangle 16"/>
          <p:cNvSpPr>
            <a:spLocks/>
          </p:cNvSpPr>
          <p:nvPr/>
        </p:nvSpPr>
        <p:spPr bwMode="auto">
          <a:xfrm>
            <a:off x="6705600" y="1755775"/>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ts val="1150"/>
              </a:spcBef>
            </a:pPr>
            <a:r>
              <a:rPr lang="en-US" altLang="en-US" sz="2000">
                <a:cs typeface="Arial" panose="020B0604020202020204" pitchFamily="34" charset="0"/>
              </a:rPr>
              <a:t>			</a:t>
            </a:r>
          </a:p>
        </p:txBody>
      </p:sp>
      <p:grpSp>
        <p:nvGrpSpPr>
          <p:cNvPr id="18437" name="Group 51"/>
          <p:cNvGrpSpPr>
            <a:grpSpLocks/>
          </p:cNvGrpSpPr>
          <p:nvPr/>
        </p:nvGrpSpPr>
        <p:grpSpPr bwMode="auto">
          <a:xfrm>
            <a:off x="152400" y="1925638"/>
            <a:ext cx="8763000" cy="1108075"/>
            <a:chOff x="152400" y="2001851"/>
            <a:chExt cx="8763000" cy="1107995"/>
          </a:xfrm>
        </p:grpSpPr>
        <p:sp>
          <p:nvSpPr>
            <p:cNvPr id="18465" name="Rectangle 15"/>
            <p:cNvSpPr>
              <a:spLocks/>
            </p:cNvSpPr>
            <p:nvPr/>
          </p:nvSpPr>
          <p:spPr bwMode="auto">
            <a:xfrm>
              <a:off x="6629400" y="2248072"/>
              <a:ext cx="2286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ts val="1150"/>
                </a:spcBef>
              </a:pPr>
              <a:r>
                <a:rPr lang="en-US" altLang="en-US" sz="2000" dirty="0">
                  <a:solidFill>
                    <a:schemeClr val="tx2">
                      <a:lumMod val="10000"/>
                    </a:schemeClr>
                  </a:solidFill>
                  <a:cs typeface="Arial" panose="020B0604020202020204" pitchFamily="34" charset="0"/>
                </a:rPr>
                <a:t>disconfirming </a:t>
              </a:r>
              <a:br>
                <a:rPr lang="en-US" altLang="en-US" sz="2000" dirty="0">
                  <a:solidFill>
                    <a:schemeClr val="tx2">
                      <a:lumMod val="10000"/>
                    </a:schemeClr>
                  </a:solidFill>
                  <a:cs typeface="Arial" panose="020B0604020202020204" pitchFamily="34" charset="0"/>
                </a:rPr>
              </a:br>
              <a:r>
                <a:rPr lang="en-US" altLang="en-US" sz="2000" dirty="0">
                  <a:solidFill>
                    <a:schemeClr val="tx2">
                      <a:lumMod val="10000"/>
                    </a:schemeClr>
                  </a:solidFill>
                  <a:cs typeface="Arial" panose="020B0604020202020204" pitchFamily="34" charset="0"/>
                </a:rPr>
                <a:t>[new] data</a:t>
              </a:r>
            </a:p>
          </p:txBody>
        </p:sp>
        <p:grpSp>
          <p:nvGrpSpPr>
            <p:cNvPr id="18466" name="Group 38"/>
            <p:cNvGrpSpPr>
              <a:grpSpLocks/>
            </p:cNvGrpSpPr>
            <p:nvPr/>
          </p:nvGrpSpPr>
          <p:grpSpPr bwMode="auto">
            <a:xfrm>
              <a:off x="152400" y="2001851"/>
              <a:ext cx="3810000" cy="1107995"/>
              <a:chOff x="152400" y="1981200"/>
              <a:chExt cx="3810000" cy="1107995"/>
            </a:xfrm>
          </p:grpSpPr>
          <p:sp>
            <p:nvSpPr>
              <p:cNvPr id="18467" name="Rectangle 14"/>
              <p:cNvSpPr>
                <a:spLocks/>
              </p:cNvSpPr>
              <p:nvPr/>
            </p:nvSpPr>
            <p:spPr bwMode="auto">
              <a:xfrm>
                <a:off x="152400" y="1981200"/>
                <a:ext cx="18288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1150"/>
                  </a:spcBef>
                </a:pPr>
                <a:r>
                  <a:rPr lang="en-US" altLang="en-US" sz="2000" b="1">
                    <a:solidFill>
                      <a:srgbClr val="000090"/>
                    </a:solidFill>
                    <a:cs typeface="Arial" panose="020B0604020202020204" pitchFamily="34" charset="0"/>
                  </a:rPr>
                  <a:t>LISTENING 2:</a:t>
                </a:r>
                <a:r>
                  <a:rPr lang="en-US" altLang="en-US" sz="2000">
                    <a:solidFill>
                      <a:srgbClr val="000090"/>
                    </a:solidFill>
                    <a:cs typeface="Arial" panose="020B0604020202020204" pitchFamily="34" charset="0"/>
                  </a:rPr>
                  <a:t>   </a:t>
                </a:r>
                <a:br>
                  <a:rPr lang="en-US" altLang="en-US" sz="2000">
                    <a:solidFill>
                      <a:srgbClr val="000090"/>
                    </a:solidFill>
                    <a:cs typeface="Arial" panose="020B0604020202020204" pitchFamily="34" charset="0"/>
                  </a:rPr>
                </a:br>
                <a:r>
                  <a:rPr lang="en-US" altLang="en-US" sz="2000">
                    <a:solidFill>
                      <a:srgbClr val="000090"/>
                    </a:solidFill>
                    <a:cs typeface="Arial" panose="020B0604020202020204" pitchFamily="34" charset="0"/>
                  </a:rPr>
                  <a:t>  </a:t>
                </a:r>
                <a:r>
                  <a:rPr lang="en-US" altLang="en-US" sz="2000" i="1">
                    <a:solidFill>
                      <a:srgbClr val="000090"/>
                    </a:solidFill>
                    <a:cs typeface="Arial" panose="020B0604020202020204" pitchFamily="34" charset="0"/>
                  </a:rPr>
                  <a:t>from outside</a:t>
                </a:r>
                <a:br>
                  <a:rPr lang="en-US" altLang="en-US" sz="2000">
                    <a:solidFill>
                      <a:srgbClr val="000090"/>
                    </a:solidFill>
                    <a:ea typeface="ヒラギノ角ゴ Pro W3" pitchFamily="-65" charset="-128"/>
                  </a:rPr>
                </a:br>
                <a:endParaRPr lang="en-US" altLang="en-US" sz="2000">
                  <a:solidFill>
                    <a:srgbClr val="000090"/>
                  </a:solidFill>
                  <a:ea typeface="ヒラギノ角ゴ Pro W3" pitchFamily="-65" charset="-128"/>
                </a:endParaRPr>
              </a:p>
            </p:txBody>
          </p:sp>
          <p:sp>
            <p:nvSpPr>
              <p:cNvPr id="18468" name="Rectangle 20"/>
              <p:cNvSpPr>
                <a:spLocks/>
              </p:cNvSpPr>
              <p:nvPr/>
            </p:nvSpPr>
            <p:spPr bwMode="auto">
              <a:xfrm>
                <a:off x="1905000" y="1981200"/>
                <a:ext cx="2057400" cy="110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1150"/>
                  </a:spcBef>
                </a:pPr>
                <a:r>
                  <a:rPr lang="en-US" altLang="en-US" sz="2000" dirty="0">
                    <a:solidFill>
                      <a:schemeClr val="tx2">
                        <a:lumMod val="10000"/>
                      </a:schemeClr>
                    </a:solidFill>
                    <a:ea typeface="ヒラギノ角ゴ Pro W3" pitchFamily="-65" charset="-128"/>
                  </a:rPr>
                  <a:t>Factual </a:t>
                </a:r>
                <a:br>
                  <a:rPr lang="en-US" altLang="en-US" sz="2000" dirty="0">
                    <a:solidFill>
                      <a:schemeClr val="tx2">
                        <a:lumMod val="10000"/>
                      </a:schemeClr>
                    </a:solidFill>
                    <a:ea typeface="ヒラギノ角ゴ Pro W3" pitchFamily="-65" charset="-128"/>
                  </a:rPr>
                </a:br>
                <a:r>
                  <a:rPr lang="en-US" altLang="en-US" sz="2000" dirty="0">
                    <a:solidFill>
                      <a:schemeClr val="tx2">
                        <a:lumMod val="10000"/>
                      </a:schemeClr>
                    </a:solidFill>
                    <a:ea typeface="ヒラギノ角ゴ Pro W3" pitchFamily="-65" charset="-128"/>
                  </a:rPr>
                  <a:t>listening </a:t>
                </a:r>
                <a:br>
                  <a:rPr lang="en-US" altLang="en-US" sz="2000" dirty="0">
                    <a:solidFill>
                      <a:schemeClr val="tx2">
                        <a:lumMod val="10000"/>
                      </a:schemeClr>
                    </a:solidFill>
                    <a:ea typeface="ヒラギノ角ゴ Pro W3" pitchFamily="-65" charset="-128"/>
                  </a:rPr>
                </a:br>
                <a:r>
                  <a:rPr lang="en-US" altLang="en-US" sz="1600" dirty="0">
                    <a:solidFill>
                      <a:schemeClr val="tx2">
                        <a:lumMod val="10000"/>
                      </a:schemeClr>
                    </a:solidFill>
                    <a:ea typeface="ヒラギノ角ゴ Pro W3" pitchFamily="-65" charset="-128"/>
                  </a:rPr>
                  <a:t>noticing </a:t>
                </a:r>
                <a:br>
                  <a:rPr lang="en-US" altLang="en-US" sz="1600" dirty="0">
                    <a:solidFill>
                      <a:schemeClr val="tx2">
                        <a:lumMod val="10000"/>
                      </a:schemeClr>
                    </a:solidFill>
                    <a:ea typeface="ヒラギノ角ゴ Pro W3" pitchFamily="-65" charset="-128"/>
                  </a:rPr>
                </a:br>
                <a:r>
                  <a:rPr lang="en-US" altLang="en-US" sz="1600" dirty="0">
                    <a:solidFill>
                      <a:schemeClr val="tx2">
                        <a:lumMod val="10000"/>
                      </a:schemeClr>
                    </a:solidFill>
                    <a:ea typeface="ヒラギノ角ゴ Pro W3" pitchFamily="-65" charset="-128"/>
                  </a:rPr>
                  <a:t>differences</a:t>
                </a:r>
              </a:p>
            </p:txBody>
          </p:sp>
        </p:grpSp>
      </p:grpSp>
      <p:grpSp>
        <p:nvGrpSpPr>
          <p:cNvPr id="18438" name="Group 41"/>
          <p:cNvGrpSpPr>
            <a:grpSpLocks/>
          </p:cNvGrpSpPr>
          <p:nvPr/>
        </p:nvGrpSpPr>
        <p:grpSpPr bwMode="auto">
          <a:xfrm>
            <a:off x="152400" y="3294063"/>
            <a:ext cx="8763000" cy="923925"/>
            <a:chOff x="152400" y="3343870"/>
            <a:chExt cx="8763000" cy="923330"/>
          </a:xfrm>
        </p:grpSpPr>
        <p:sp>
          <p:nvSpPr>
            <p:cNvPr id="18461" name="Rectangle 22"/>
            <p:cNvSpPr>
              <a:spLocks/>
            </p:cNvSpPr>
            <p:nvPr/>
          </p:nvSpPr>
          <p:spPr bwMode="auto">
            <a:xfrm>
              <a:off x="5943600" y="3343870"/>
              <a:ext cx="2971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ts val="1150"/>
                </a:spcBef>
              </a:pPr>
              <a:r>
                <a:rPr lang="en-US" altLang="en-US" sz="2000" dirty="0">
                  <a:solidFill>
                    <a:schemeClr val="tx2">
                      <a:lumMod val="10000"/>
                    </a:schemeClr>
                  </a:solidFill>
                  <a:cs typeface="Arial" panose="020B0604020202020204" pitchFamily="34" charset="0"/>
                </a:rPr>
                <a:t>seeing through </a:t>
              </a:r>
              <a:br>
                <a:rPr lang="en-US" altLang="en-US" sz="2000" dirty="0">
                  <a:solidFill>
                    <a:schemeClr val="tx2">
                      <a:lumMod val="10000"/>
                    </a:schemeClr>
                  </a:solidFill>
                  <a:cs typeface="Arial" panose="020B0604020202020204" pitchFamily="34" charset="0"/>
                </a:rPr>
              </a:br>
              <a:r>
                <a:rPr lang="en-US" altLang="en-US" sz="2000" dirty="0">
                  <a:solidFill>
                    <a:schemeClr val="tx2">
                      <a:lumMod val="10000"/>
                    </a:schemeClr>
                  </a:solidFill>
                  <a:cs typeface="Arial" panose="020B0604020202020204" pitchFamily="34" charset="0"/>
                </a:rPr>
                <a:t>another person‘s eyes</a:t>
              </a:r>
              <a:br>
                <a:rPr lang="en-US" altLang="en-US" sz="2000" dirty="0">
                  <a:solidFill>
                    <a:schemeClr val="tx2">
                      <a:lumMod val="10000"/>
                    </a:schemeClr>
                  </a:solidFill>
                  <a:cs typeface="Arial" panose="020B0604020202020204" pitchFamily="34" charset="0"/>
                </a:rPr>
              </a:br>
              <a:r>
                <a:rPr lang="en-US" altLang="en-US" sz="2000" dirty="0">
                  <a:solidFill>
                    <a:schemeClr val="tx2">
                      <a:lumMod val="10000"/>
                    </a:schemeClr>
                  </a:solidFill>
                  <a:cs typeface="Arial" panose="020B0604020202020204" pitchFamily="34" charset="0"/>
                </a:rPr>
                <a:t>emotional connection</a:t>
              </a:r>
            </a:p>
          </p:txBody>
        </p:sp>
        <p:grpSp>
          <p:nvGrpSpPr>
            <p:cNvPr id="18462" name="Group 39"/>
            <p:cNvGrpSpPr>
              <a:grpSpLocks/>
            </p:cNvGrpSpPr>
            <p:nvPr/>
          </p:nvGrpSpPr>
          <p:grpSpPr bwMode="auto">
            <a:xfrm>
              <a:off x="152400" y="3497759"/>
              <a:ext cx="4114800" cy="615553"/>
              <a:chOff x="152400" y="3496270"/>
              <a:chExt cx="4114800" cy="615553"/>
            </a:xfrm>
          </p:grpSpPr>
          <p:sp>
            <p:nvSpPr>
              <p:cNvPr id="18463" name="Rectangle 21"/>
              <p:cNvSpPr>
                <a:spLocks/>
              </p:cNvSpPr>
              <p:nvPr/>
            </p:nvSpPr>
            <p:spPr bwMode="auto">
              <a:xfrm>
                <a:off x="152400" y="3496270"/>
                <a:ext cx="17526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1150"/>
                  </a:spcBef>
                </a:pPr>
                <a:r>
                  <a:rPr lang="en-US" altLang="en-US" sz="2000" b="1">
                    <a:solidFill>
                      <a:srgbClr val="000090"/>
                    </a:solidFill>
                    <a:cs typeface="Arial" panose="020B0604020202020204" pitchFamily="34" charset="0"/>
                  </a:rPr>
                  <a:t>LISTENING 3:</a:t>
                </a:r>
                <a:r>
                  <a:rPr lang="en-US" altLang="en-US" sz="2000">
                    <a:solidFill>
                      <a:srgbClr val="000090"/>
                    </a:solidFill>
                    <a:cs typeface="Arial" panose="020B0604020202020204" pitchFamily="34" charset="0"/>
                  </a:rPr>
                  <a:t> </a:t>
                </a:r>
                <a:br>
                  <a:rPr lang="en-US" altLang="en-US" sz="2000">
                    <a:solidFill>
                      <a:srgbClr val="000090"/>
                    </a:solidFill>
                    <a:cs typeface="Arial" panose="020B0604020202020204" pitchFamily="34" charset="0"/>
                  </a:rPr>
                </a:br>
                <a:r>
                  <a:rPr lang="en-US" altLang="en-US" sz="2000">
                    <a:solidFill>
                      <a:srgbClr val="000090"/>
                    </a:solidFill>
                    <a:cs typeface="Arial" panose="020B0604020202020204" pitchFamily="34" charset="0"/>
                  </a:rPr>
                  <a:t>  </a:t>
                </a:r>
                <a:r>
                  <a:rPr lang="en-US" altLang="en-US" sz="2000" i="1">
                    <a:solidFill>
                      <a:srgbClr val="000090"/>
                    </a:solidFill>
                    <a:cs typeface="Arial" panose="020B0604020202020204" pitchFamily="34" charset="0"/>
                  </a:rPr>
                  <a:t>from within</a:t>
                </a:r>
                <a:endParaRPr lang="en-US" altLang="en-US" sz="2000">
                  <a:solidFill>
                    <a:srgbClr val="000090"/>
                  </a:solidFill>
                  <a:ea typeface="ヒラギノ角ゴ Pro W3" pitchFamily="-65" charset="-128"/>
                </a:endParaRPr>
              </a:p>
            </p:txBody>
          </p:sp>
          <p:sp>
            <p:nvSpPr>
              <p:cNvPr id="18464" name="Rectangle 23"/>
              <p:cNvSpPr>
                <a:spLocks/>
              </p:cNvSpPr>
              <p:nvPr/>
            </p:nvSpPr>
            <p:spPr bwMode="auto">
              <a:xfrm>
                <a:off x="1905000" y="3496270"/>
                <a:ext cx="23622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1150"/>
                  </a:spcBef>
                </a:pPr>
                <a:r>
                  <a:rPr lang="en-US" altLang="en-US" sz="2000" dirty="0">
                    <a:solidFill>
                      <a:schemeClr val="tx2">
                        <a:lumMod val="10000"/>
                      </a:schemeClr>
                    </a:solidFill>
                    <a:ea typeface="ヒラギノ角ゴ Pro W3" pitchFamily="-65" charset="-128"/>
                  </a:rPr>
                  <a:t>Empathic </a:t>
                </a:r>
                <a:br>
                  <a:rPr lang="en-US" altLang="en-US" sz="2000" dirty="0">
                    <a:solidFill>
                      <a:schemeClr val="tx2">
                        <a:lumMod val="10000"/>
                      </a:schemeClr>
                    </a:solidFill>
                    <a:ea typeface="ヒラギノ角ゴ Pro W3" pitchFamily="-65" charset="-128"/>
                  </a:rPr>
                </a:br>
                <a:r>
                  <a:rPr lang="en-US" altLang="en-US" sz="2000" dirty="0">
                    <a:solidFill>
                      <a:schemeClr val="tx2">
                        <a:lumMod val="10000"/>
                      </a:schemeClr>
                    </a:solidFill>
                    <a:ea typeface="ヒラギノ角ゴ Pro W3" pitchFamily="-65" charset="-128"/>
                  </a:rPr>
                  <a:t>listening</a:t>
                </a:r>
              </a:p>
            </p:txBody>
          </p:sp>
        </p:grpSp>
      </p:grpSp>
      <p:sp>
        <p:nvSpPr>
          <p:cNvPr id="23" name="Line 24"/>
          <p:cNvSpPr>
            <a:spLocks noChangeShapeType="1"/>
          </p:cNvSpPr>
          <p:nvPr/>
        </p:nvSpPr>
        <p:spPr bwMode="auto">
          <a:xfrm>
            <a:off x="3073400" y="2425700"/>
            <a:ext cx="4013200" cy="12700"/>
          </a:xfrm>
          <a:prstGeom prst="line">
            <a:avLst/>
          </a:prstGeom>
          <a:noFill/>
          <a:ln w="254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8440" name="Group 44"/>
          <p:cNvGrpSpPr>
            <a:grpSpLocks/>
          </p:cNvGrpSpPr>
          <p:nvPr/>
        </p:nvGrpSpPr>
        <p:grpSpPr bwMode="auto">
          <a:xfrm>
            <a:off x="152400" y="917575"/>
            <a:ext cx="8763000" cy="861774"/>
            <a:chOff x="152400" y="917575"/>
            <a:chExt cx="8763000" cy="861219"/>
          </a:xfrm>
        </p:grpSpPr>
        <p:sp>
          <p:nvSpPr>
            <p:cNvPr id="18457" name="Rectangle 19"/>
            <p:cNvSpPr>
              <a:spLocks/>
            </p:cNvSpPr>
            <p:nvPr/>
          </p:nvSpPr>
          <p:spPr bwMode="auto">
            <a:xfrm>
              <a:off x="5181600" y="917575"/>
              <a:ext cx="37338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000" dirty="0">
                  <a:solidFill>
                    <a:schemeClr val="tx2">
                      <a:lumMod val="10000"/>
                    </a:schemeClr>
                  </a:solidFill>
                  <a:cs typeface="Arial" panose="020B0604020202020204" pitchFamily="34" charset="0"/>
                </a:rPr>
                <a:t>reconfirming old </a:t>
              </a:r>
              <a:br>
                <a:rPr lang="en-US" altLang="en-US" sz="2000" dirty="0">
                  <a:solidFill>
                    <a:schemeClr val="tx2">
                      <a:lumMod val="10000"/>
                    </a:schemeClr>
                  </a:solidFill>
                  <a:cs typeface="Arial" panose="020B0604020202020204" pitchFamily="34" charset="0"/>
                </a:rPr>
              </a:br>
              <a:r>
                <a:rPr lang="en-US" altLang="en-US" sz="2000" dirty="0">
                  <a:solidFill>
                    <a:schemeClr val="tx2">
                      <a:lumMod val="10000"/>
                    </a:schemeClr>
                  </a:solidFill>
                  <a:cs typeface="Arial" panose="020B0604020202020204" pitchFamily="34" charset="0"/>
                </a:rPr>
                <a:t>opinions &amp; judgments</a:t>
              </a:r>
            </a:p>
          </p:txBody>
        </p:sp>
        <p:grpSp>
          <p:nvGrpSpPr>
            <p:cNvPr id="18458" name="Group 43"/>
            <p:cNvGrpSpPr>
              <a:grpSpLocks/>
            </p:cNvGrpSpPr>
            <p:nvPr/>
          </p:nvGrpSpPr>
          <p:grpSpPr bwMode="auto">
            <a:xfrm>
              <a:off x="152400" y="917575"/>
              <a:ext cx="4191000" cy="861219"/>
              <a:chOff x="152400" y="917575"/>
              <a:chExt cx="4191000" cy="861219"/>
            </a:xfrm>
          </p:grpSpPr>
          <p:sp>
            <p:nvSpPr>
              <p:cNvPr id="18459" name="Rectangle 18"/>
              <p:cNvSpPr>
                <a:spLocks/>
              </p:cNvSpPr>
              <p:nvPr/>
            </p:nvSpPr>
            <p:spPr bwMode="auto">
              <a:xfrm>
                <a:off x="1905000" y="917575"/>
                <a:ext cx="2438400" cy="86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1150"/>
                  </a:spcBef>
                </a:pPr>
                <a:r>
                  <a:rPr lang="en-US" altLang="en-US" sz="2000" dirty="0">
                    <a:solidFill>
                      <a:schemeClr val="tx2">
                        <a:lumMod val="10000"/>
                      </a:schemeClr>
                    </a:solidFill>
                    <a:cs typeface="Arial" panose="020B0604020202020204" pitchFamily="34" charset="0"/>
                  </a:rPr>
                  <a:t>Downloading</a:t>
                </a:r>
                <a:br>
                  <a:rPr lang="en-US" altLang="en-US" sz="2000" dirty="0">
                    <a:solidFill>
                      <a:schemeClr val="tx2">
                        <a:lumMod val="10000"/>
                      </a:schemeClr>
                    </a:solidFill>
                    <a:cs typeface="Arial" panose="020B0604020202020204" pitchFamily="34" charset="0"/>
                  </a:rPr>
                </a:br>
                <a:r>
                  <a:rPr lang="en-US" altLang="en-US" sz="1600" dirty="0">
                    <a:solidFill>
                      <a:schemeClr val="tx2">
                        <a:lumMod val="10000"/>
                      </a:schemeClr>
                    </a:solidFill>
                    <a:cs typeface="Arial" panose="020B0604020202020204" pitchFamily="34" charset="0"/>
                  </a:rPr>
                  <a:t>habits of judgment</a:t>
                </a:r>
                <a:br>
                  <a:rPr lang="en-US" altLang="en-US" sz="2000" dirty="0">
                    <a:solidFill>
                      <a:schemeClr val="tx2">
                        <a:lumMod val="10000"/>
                      </a:schemeClr>
                    </a:solidFill>
                    <a:ea typeface="ヒラギノ角ゴ Pro W3" pitchFamily="-65" charset="-128"/>
                  </a:rPr>
                </a:br>
                <a:endParaRPr lang="en-US" altLang="en-US" sz="2000" dirty="0">
                  <a:solidFill>
                    <a:schemeClr val="tx2">
                      <a:lumMod val="10000"/>
                    </a:schemeClr>
                  </a:solidFill>
                  <a:ea typeface="ヒラギノ角ゴ Pro W3" pitchFamily="-65" charset="-128"/>
                </a:endParaRPr>
              </a:p>
            </p:txBody>
          </p:sp>
          <p:sp>
            <p:nvSpPr>
              <p:cNvPr id="18460" name="Rectangle 26"/>
              <p:cNvSpPr>
                <a:spLocks/>
              </p:cNvSpPr>
              <p:nvPr/>
            </p:nvSpPr>
            <p:spPr bwMode="auto">
              <a:xfrm>
                <a:off x="152400" y="917575"/>
                <a:ext cx="17526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1150"/>
                  </a:spcBef>
                </a:pPr>
                <a:r>
                  <a:rPr lang="en-US" altLang="en-US" sz="2000" b="1">
                    <a:solidFill>
                      <a:srgbClr val="000090"/>
                    </a:solidFill>
                    <a:cs typeface="Arial" panose="020B0604020202020204" pitchFamily="34" charset="0"/>
                  </a:rPr>
                  <a:t>LISTENING 1:</a:t>
                </a:r>
                <a:r>
                  <a:rPr lang="en-US" altLang="en-US" sz="2000">
                    <a:solidFill>
                      <a:srgbClr val="000090"/>
                    </a:solidFill>
                    <a:cs typeface="Arial" panose="020B0604020202020204" pitchFamily="34" charset="0"/>
                  </a:rPr>
                  <a:t> </a:t>
                </a:r>
                <a:br>
                  <a:rPr lang="en-US" altLang="en-US" sz="2000">
                    <a:solidFill>
                      <a:srgbClr val="000090"/>
                    </a:solidFill>
                    <a:cs typeface="Arial" panose="020B0604020202020204" pitchFamily="34" charset="0"/>
                  </a:rPr>
                </a:br>
                <a:r>
                  <a:rPr lang="en-US" altLang="en-US" sz="2000">
                    <a:solidFill>
                      <a:srgbClr val="000090"/>
                    </a:solidFill>
                    <a:cs typeface="Arial" panose="020B0604020202020204" pitchFamily="34" charset="0"/>
                  </a:rPr>
                  <a:t>  </a:t>
                </a:r>
                <a:r>
                  <a:rPr lang="en-US" altLang="en-US" sz="2000" i="1">
                    <a:solidFill>
                      <a:srgbClr val="000090"/>
                    </a:solidFill>
                    <a:cs typeface="Arial" panose="020B0604020202020204" pitchFamily="34" charset="0"/>
                  </a:rPr>
                  <a:t>from habits</a:t>
                </a:r>
                <a:endParaRPr lang="en-US" altLang="en-US" sz="2000">
                  <a:solidFill>
                    <a:srgbClr val="000090"/>
                  </a:solidFill>
                  <a:ea typeface="ヒラギノ角ゴ Pro W3" pitchFamily="-65" charset="-128"/>
                </a:endParaRPr>
              </a:p>
            </p:txBody>
          </p:sp>
        </p:grpSp>
      </p:grpSp>
      <p:grpSp>
        <p:nvGrpSpPr>
          <p:cNvPr id="18441" name="Group 46"/>
          <p:cNvGrpSpPr>
            <a:grpSpLocks/>
          </p:cNvGrpSpPr>
          <p:nvPr/>
        </p:nvGrpSpPr>
        <p:grpSpPr bwMode="auto">
          <a:xfrm>
            <a:off x="152400" y="4724400"/>
            <a:ext cx="8763000" cy="1108075"/>
            <a:chOff x="152400" y="4876800"/>
            <a:chExt cx="8763000" cy="1107995"/>
          </a:xfrm>
        </p:grpSpPr>
        <p:sp>
          <p:nvSpPr>
            <p:cNvPr id="18453" name="Rectangle 28"/>
            <p:cNvSpPr>
              <a:spLocks/>
            </p:cNvSpPr>
            <p:nvPr/>
          </p:nvSpPr>
          <p:spPr bwMode="auto">
            <a:xfrm>
              <a:off x="6096000" y="4954547"/>
              <a:ext cx="2819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ts val="1150"/>
                </a:spcBef>
              </a:pPr>
              <a:r>
                <a:rPr lang="en-US" altLang="en-US" sz="2000" dirty="0">
                  <a:solidFill>
                    <a:schemeClr val="tx2">
                      <a:lumMod val="10000"/>
                    </a:schemeClr>
                  </a:solidFill>
                  <a:cs typeface="Arial" panose="020B0604020202020204" pitchFamily="34" charset="0"/>
                </a:rPr>
                <a:t>connecting to an </a:t>
              </a:r>
              <a:br>
                <a:rPr lang="en-US" altLang="en-US" sz="2000" dirty="0">
                  <a:solidFill>
                    <a:schemeClr val="tx2">
                      <a:lumMod val="10000"/>
                    </a:schemeClr>
                  </a:solidFill>
                  <a:cs typeface="Arial" panose="020B0604020202020204" pitchFamily="34" charset="0"/>
                </a:rPr>
              </a:br>
              <a:r>
                <a:rPr lang="en-US" altLang="en-US" sz="2000" dirty="0">
                  <a:solidFill>
                    <a:schemeClr val="tx2">
                      <a:lumMod val="10000"/>
                    </a:schemeClr>
                  </a:solidFill>
                  <a:cs typeface="Arial" panose="020B0604020202020204" pitchFamily="34" charset="0"/>
                </a:rPr>
                <a:t>emerging future whole; </a:t>
              </a:r>
              <a:br>
                <a:rPr lang="en-US" altLang="en-US" sz="2000" dirty="0">
                  <a:solidFill>
                    <a:schemeClr val="tx2">
                      <a:lumMod val="10000"/>
                    </a:schemeClr>
                  </a:solidFill>
                  <a:cs typeface="Arial" panose="020B0604020202020204" pitchFamily="34" charset="0"/>
                </a:rPr>
              </a:br>
              <a:r>
                <a:rPr lang="en-US" altLang="en-US" sz="2000" dirty="0">
                  <a:solidFill>
                    <a:schemeClr val="tx2">
                      <a:lumMod val="10000"/>
                    </a:schemeClr>
                  </a:solidFill>
                  <a:cs typeface="Arial" panose="020B0604020202020204" pitchFamily="34" charset="0"/>
                </a:rPr>
                <a:t>shift in identity and self</a:t>
              </a:r>
            </a:p>
          </p:txBody>
        </p:sp>
        <p:grpSp>
          <p:nvGrpSpPr>
            <p:cNvPr id="18454" name="Group 45"/>
            <p:cNvGrpSpPr>
              <a:grpSpLocks/>
            </p:cNvGrpSpPr>
            <p:nvPr/>
          </p:nvGrpSpPr>
          <p:grpSpPr bwMode="auto">
            <a:xfrm>
              <a:off x="152400" y="4876800"/>
              <a:ext cx="4267200" cy="1107995"/>
              <a:chOff x="152400" y="4876800"/>
              <a:chExt cx="4267200" cy="1107995"/>
            </a:xfrm>
          </p:grpSpPr>
          <p:sp>
            <p:nvSpPr>
              <p:cNvPr id="18455" name="Rectangle 27"/>
              <p:cNvSpPr>
                <a:spLocks/>
              </p:cNvSpPr>
              <p:nvPr/>
            </p:nvSpPr>
            <p:spPr bwMode="auto">
              <a:xfrm>
                <a:off x="152400" y="4876800"/>
                <a:ext cx="1905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1150"/>
                  </a:spcBef>
                </a:pPr>
                <a:r>
                  <a:rPr lang="en-US" altLang="en-US" sz="2000" b="1">
                    <a:solidFill>
                      <a:srgbClr val="000090"/>
                    </a:solidFill>
                    <a:cs typeface="Arial" panose="020B0604020202020204" pitchFamily="34" charset="0"/>
                  </a:rPr>
                  <a:t>LISTENING 4:</a:t>
                </a:r>
                <a:r>
                  <a:rPr lang="en-US" altLang="en-US" sz="2000">
                    <a:solidFill>
                      <a:srgbClr val="000090"/>
                    </a:solidFill>
                    <a:cs typeface="Arial" panose="020B0604020202020204" pitchFamily="34" charset="0"/>
                  </a:rPr>
                  <a:t> </a:t>
                </a:r>
                <a:br>
                  <a:rPr lang="en-US" altLang="en-US" sz="2000">
                    <a:solidFill>
                      <a:srgbClr val="000090"/>
                    </a:solidFill>
                    <a:cs typeface="Arial" panose="020B0604020202020204" pitchFamily="34" charset="0"/>
                  </a:rPr>
                </a:br>
                <a:r>
                  <a:rPr lang="en-US" altLang="en-US" sz="2000">
                    <a:solidFill>
                      <a:srgbClr val="000090"/>
                    </a:solidFill>
                    <a:cs typeface="Arial" panose="020B0604020202020204" pitchFamily="34" charset="0"/>
                  </a:rPr>
                  <a:t>  </a:t>
                </a:r>
                <a:r>
                  <a:rPr lang="en-US" altLang="en-US" sz="2000" i="1">
                    <a:solidFill>
                      <a:srgbClr val="000090"/>
                    </a:solidFill>
                    <a:cs typeface="Arial" panose="020B0604020202020204" pitchFamily="34" charset="0"/>
                  </a:rPr>
                  <a:t>from Source</a:t>
                </a:r>
                <a:endParaRPr lang="en-US" altLang="en-US" sz="2000">
                  <a:solidFill>
                    <a:srgbClr val="000090"/>
                  </a:solidFill>
                  <a:ea typeface="ヒラギノ角ゴ Pro W3" pitchFamily="-65" charset="-128"/>
                </a:endParaRPr>
              </a:p>
            </p:txBody>
          </p:sp>
          <p:sp>
            <p:nvSpPr>
              <p:cNvPr id="18456" name="Rectangle 30"/>
              <p:cNvSpPr>
                <a:spLocks/>
              </p:cNvSpPr>
              <p:nvPr/>
            </p:nvSpPr>
            <p:spPr bwMode="auto">
              <a:xfrm>
                <a:off x="1905000" y="4876800"/>
                <a:ext cx="2514600" cy="110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1150"/>
                  </a:spcBef>
                </a:pPr>
                <a:r>
                  <a:rPr lang="en-US" altLang="en-US" sz="2000" dirty="0">
                    <a:solidFill>
                      <a:schemeClr val="tx2">
                        <a:lumMod val="10000"/>
                      </a:schemeClr>
                    </a:solidFill>
                    <a:ea typeface="ヒラギノ角ゴ Pro W3" pitchFamily="-65" charset="-128"/>
                  </a:rPr>
                  <a:t>Generative </a:t>
                </a:r>
                <a:br>
                  <a:rPr lang="en-US" altLang="en-US" sz="2000" dirty="0">
                    <a:solidFill>
                      <a:schemeClr val="tx2">
                        <a:lumMod val="10000"/>
                      </a:schemeClr>
                    </a:solidFill>
                    <a:ea typeface="ヒラギノ角ゴ Pro W3" pitchFamily="-65" charset="-128"/>
                  </a:rPr>
                </a:br>
                <a:r>
                  <a:rPr lang="en-US" altLang="en-US" sz="2000" dirty="0">
                    <a:solidFill>
                      <a:schemeClr val="tx2">
                        <a:lumMod val="10000"/>
                      </a:schemeClr>
                    </a:solidFill>
                    <a:ea typeface="ヒラギノ角ゴ Pro W3" pitchFamily="-65" charset="-128"/>
                  </a:rPr>
                  <a:t>listening</a:t>
                </a:r>
                <a:br>
                  <a:rPr lang="en-US" altLang="en-US" sz="2000" dirty="0">
                    <a:solidFill>
                      <a:schemeClr val="tx2">
                        <a:lumMod val="10000"/>
                      </a:schemeClr>
                    </a:solidFill>
                    <a:ea typeface="ヒラギノ角ゴ Pro W3" pitchFamily="-65" charset="-128"/>
                  </a:rPr>
                </a:br>
                <a:r>
                  <a:rPr lang="en-US" altLang="en-US" sz="1600" dirty="0">
                    <a:solidFill>
                      <a:schemeClr val="tx2">
                        <a:lumMod val="10000"/>
                      </a:schemeClr>
                    </a:solidFill>
                    <a:ea typeface="ヒラギノ角ゴ Pro W3" pitchFamily="-65" charset="-128"/>
                  </a:rPr>
                  <a:t>(from the future </a:t>
                </a:r>
                <a:br>
                  <a:rPr lang="en-US" altLang="en-US" sz="1600" dirty="0">
                    <a:solidFill>
                      <a:schemeClr val="tx2">
                        <a:lumMod val="10000"/>
                      </a:schemeClr>
                    </a:solidFill>
                    <a:ea typeface="ヒラギノ角ゴ Pro W3" pitchFamily="-65" charset="-128"/>
                  </a:rPr>
                </a:br>
                <a:r>
                  <a:rPr lang="en-US" altLang="en-US" sz="1600" dirty="0">
                    <a:solidFill>
                      <a:schemeClr val="tx2">
                        <a:lumMod val="10000"/>
                      </a:schemeClr>
                    </a:solidFill>
                    <a:ea typeface="ヒラギノ角ゴ Pro W3" pitchFamily="-65" charset="-128"/>
                  </a:rPr>
                  <a:t>wanting to emerge)</a:t>
                </a:r>
              </a:p>
            </p:txBody>
          </p:sp>
        </p:grpSp>
      </p:grpSp>
      <p:cxnSp>
        <p:nvCxnSpPr>
          <p:cNvPr id="31" name="Straight Connector 30"/>
          <p:cNvCxnSpPr/>
          <p:nvPr/>
        </p:nvCxnSpPr>
        <p:spPr bwMode="auto">
          <a:xfrm>
            <a:off x="0" y="6018213"/>
            <a:ext cx="9144000" cy="1587"/>
          </a:xfrm>
          <a:prstGeom prst="line">
            <a:avLst/>
          </a:prstGeom>
          <a:solidFill>
            <a:schemeClr val="accent1"/>
          </a:solidFill>
          <a:ln w="6350" cap="flat" cmpd="sng" algn="ctr">
            <a:solidFill>
              <a:schemeClr val="bg2">
                <a:lumMod val="60000"/>
                <a:lumOff val="40000"/>
              </a:schemeClr>
            </a:solidFill>
            <a:prstDash val="lgDash"/>
            <a:round/>
            <a:headEnd type="none" w="med" len="med"/>
            <a:tailEnd type="none" w="med" len="med"/>
          </a:ln>
          <a:effectLst/>
        </p:spPr>
      </p:cxnSp>
      <p:cxnSp>
        <p:nvCxnSpPr>
          <p:cNvPr id="32" name="Straight Connector 31"/>
          <p:cNvCxnSpPr/>
          <p:nvPr/>
        </p:nvCxnSpPr>
        <p:spPr bwMode="auto">
          <a:xfrm>
            <a:off x="0" y="4495800"/>
            <a:ext cx="9144000" cy="1588"/>
          </a:xfrm>
          <a:prstGeom prst="line">
            <a:avLst/>
          </a:prstGeom>
          <a:solidFill>
            <a:schemeClr val="accent1"/>
          </a:solidFill>
          <a:ln w="6350" cap="flat" cmpd="sng" algn="ctr">
            <a:solidFill>
              <a:schemeClr val="bg2">
                <a:lumMod val="60000"/>
                <a:lumOff val="40000"/>
              </a:schemeClr>
            </a:solidFill>
            <a:prstDash val="lgDash"/>
            <a:round/>
            <a:headEnd type="none" w="med" len="med"/>
            <a:tailEnd type="none" w="med" len="med"/>
          </a:ln>
          <a:effectLst/>
        </p:spPr>
      </p:cxnSp>
      <p:cxnSp>
        <p:nvCxnSpPr>
          <p:cNvPr id="33" name="Straight Connector 32"/>
          <p:cNvCxnSpPr/>
          <p:nvPr/>
        </p:nvCxnSpPr>
        <p:spPr bwMode="auto">
          <a:xfrm>
            <a:off x="0" y="3124200"/>
            <a:ext cx="9144000" cy="1588"/>
          </a:xfrm>
          <a:prstGeom prst="line">
            <a:avLst/>
          </a:prstGeom>
          <a:solidFill>
            <a:schemeClr val="accent1"/>
          </a:solidFill>
          <a:ln w="6350" cap="flat" cmpd="sng" algn="ctr">
            <a:solidFill>
              <a:schemeClr val="bg2">
                <a:lumMod val="60000"/>
                <a:lumOff val="40000"/>
              </a:schemeClr>
            </a:solidFill>
            <a:prstDash val="lgDash"/>
            <a:round/>
            <a:headEnd type="none" w="med" len="med"/>
            <a:tailEnd type="none" w="med" len="med"/>
          </a:ln>
          <a:effectLst/>
        </p:spPr>
      </p:cxnSp>
      <p:cxnSp>
        <p:nvCxnSpPr>
          <p:cNvPr id="34" name="Straight Connector 33"/>
          <p:cNvCxnSpPr/>
          <p:nvPr/>
        </p:nvCxnSpPr>
        <p:spPr bwMode="auto">
          <a:xfrm>
            <a:off x="0" y="1598613"/>
            <a:ext cx="9144000" cy="1587"/>
          </a:xfrm>
          <a:prstGeom prst="line">
            <a:avLst/>
          </a:prstGeom>
          <a:solidFill>
            <a:schemeClr val="accent1"/>
          </a:solidFill>
          <a:ln w="19050" cap="flat" cmpd="sng" algn="ctr">
            <a:solidFill>
              <a:schemeClr val="bg2">
                <a:lumMod val="60000"/>
                <a:lumOff val="40000"/>
              </a:schemeClr>
            </a:solidFill>
            <a:prstDash val="lgDash"/>
            <a:round/>
            <a:headEnd type="none" w="med" len="med"/>
            <a:tailEnd type="none" w="med" len="med"/>
          </a:ln>
          <a:effectLst/>
        </p:spPr>
      </p:cxnSp>
      <p:sp>
        <p:nvSpPr>
          <p:cNvPr id="38" name="Line 24"/>
          <p:cNvSpPr>
            <a:spLocks noChangeShapeType="1"/>
          </p:cNvSpPr>
          <p:nvPr/>
        </p:nvSpPr>
        <p:spPr bwMode="auto">
          <a:xfrm>
            <a:off x="3035300" y="3924300"/>
            <a:ext cx="3048000" cy="0"/>
          </a:xfrm>
          <a:prstGeom prst="line">
            <a:avLst/>
          </a:prstGeom>
          <a:noFill/>
          <a:ln w="254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Line 24"/>
          <p:cNvSpPr>
            <a:spLocks noChangeShapeType="1"/>
          </p:cNvSpPr>
          <p:nvPr/>
        </p:nvSpPr>
        <p:spPr bwMode="auto">
          <a:xfrm>
            <a:off x="2959100" y="5219700"/>
            <a:ext cx="3048000" cy="0"/>
          </a:xfrm>
          <a:prstGeom prst="line">
            <a:avLst/>
          </a:prstGeom>
          <a:noFill/>
          <a:ln w="254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8" name="Line 17"/>
          <p:cNvSpPr>
            <a:spLocks noChangeShapeType="1"/>
          </p:cNvSpPr>
          <p:nvPr/>
        </p:nvSpPr>
        <p:spPr bwMode="auto">
          <a:xfrm flipV="1">
            <a:off x="3733800" y="1054100"/>
            <a:ext cx="3073400" cy="12700"/>
          </a:xfrm>
          <a:prstGeom prst="line">
            <a:avLst/>
          </a:prstGeom>
          <a:noFill/>
          <a:ln w="254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 name="Rectangle 8"/>
          <p:cNvSpPr>
            <a:spLocks/>
          </p:cNvSpPr>
          <p:nvPr/>
        </p:nvSpPr>
        <p:spPr bwMode="auto">
          <a:xfrm>
            <a:off x="3717925" y="4787900"/>
            <a:ext cx="946150" cy="81597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i="1">
                <a:solidFill>
                  <a:srgbClr val="DDAF19"/>
                </a:solidFill>
                <a:cs typeface="Arial" panose="020B0604020202020204" pitchFamily="34" charset="0"/>
              </a:rPr>
              <a:t>Open </a:t>
            </a:r>
          </a:p>
          <a:p>
            <a:pPr algn="ctr"/>
            <a:r>
              <a:rPr lang="en-US" altLang="en-US" i="1">
                <a:solidFill>
                  <a:srgbClr val="DDAF19"/>
                </a:solidFill>
                <a:cs typeface="Arial" panose="020B0604020202020204" pitchFamily="34" charset="0"/>
              </a:rPr>
              <a:t>Will</a:t>
            </a:r>
          </a:p>
        </p:txBody>
      </p:sp>
      <p:sp>
        <p:nvSpPr>
          <p:cNvPr id="61" name="Rectangle 9"/>
          <p:cNvSpPr>
            <a:spLocks/>
          </p:cNvSpPr>
          <p:nvPr/>
        </p:nvSpPr>
        <p:spPr bwMode="auto">
          <a:xfrm>
            <a:off x="3717925" y="3486150"/>
            <a:ext cx="946150" cy="81597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i="1">
                <a:solidFill>
                  <a:srgbClr val="DDAF19"/>
                </a:solidFill>
                <a:cs typeface="Arial" panose="020B0604020202020204" pitchFamily="34" charset="0"/>
              </a:rPr>
              <a:t>Open </a:t>
            </a:r>
          </a:p>
          <a:p>
            <a:pPr algn="ctr"/>
            <a:r>
              <a:rPr lang="en-US" altLang="en-US" i="1">
                <a:solidFill>
                  <a:srgbClr val="DDAF19"/>
                </a:solidFill>
                <a:cs typeface="Arial" panose="020B0604020202020204" pitchFamily="34" charset="0"/>
              </a:rPr>
              <a:t>Heart</a:t>
            </a:r>
          </a:p>
        </p:txBody>
      </p:sp>
      <p:sp>
        <p:nvSpPr>
          <p:cNvPr id="62" name="Rectangle 10"/>
          <p:cNvSpPr>
            <a:spLocks/>
          </p:cNvSpPr>
          <p:nvPr/>
        </p:nvSpPr>
        <p:spPr bwMode="auto">
          <a:xfrm>
            <a:off x="3717925" y="2019300"/>
            <a:ext cx="946150" cy="81597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i="1">
                <a:solidFill>
                  <a:srgbClr val="DDAF19"/>
                </a:solidFill>
                <a:cs typeface="Arial" panose="020B0604020202020204" pitchFamily="34" charset="0"/>
              </a:rPr>
              <a:t>Open </a:t>
            </a:r>
          </a:p>
          <a:p>
            <a:pPr algn="ctr"/>
            <a:r>
              <a:rPr lang="en-US" altLang="en-US" i="1">
                <a:solidFill>
                  <a:srgbClr val="DDAF19"/>
                </a:solidFill>
                <a:cs typeface="Arial" panose="020B0604020202020204" pitchFamily="34" charset="0"/>
              </a:rPr>
              <a:t>Mind</a:t>
            </a:r>
          </a:p>
        </p:txBody>
      </p:sp>
      <p:pic>
        <p:nvPicPr>
          <p:cNvPr id="18452" name="Picture 36" descr="creativecommons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8" grpId="0" animBg="1"/>
      <p:bldP spid="51" grpId="0" animBg="1"/>
      <p:bldP spid="60" grpId="0" animBg="1"/>
      <p:bldP spid="61" grpId="0" animBg="1"/>
      <p:bldP spid="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Straight Connector 76"/>
          <p:cNvCxnSpPr/>
          <p:nvPr/>
        </p:nvCxnSpPr>
        <p:spPr bwMode="auto">
          <a:xfrm>
            <a:off x="0" y="6018213"/>
            <a:ext cx="9144000" cy="1587"/>
          </a:xfrm>
          <a:prstGeom prst="line">
            <a:avLst/>
          </a:prstGeom>
          <a:solidFill>
            <a:schemeClr val="accent1"/>
          </a:solidFill>
          <a:ln w="6350" cap="flat" cmpd="sng" algn="ctr">
            <a:solidFill>
              <a:schemeClr val="accent3">
                <a:lumMod val="95000"/>
              </a:schemeClr>
            </a:solidFill>
            <a:prstDash val="lgDash"/>
            <a:round/>
            <a:headEnd type="none" w="med" len="med"/>
            <a:tailEnd type="none" w="med" len="med"/>
          </a:ln>
          <a:effectLst/>
        </p:spPr>
      </p:cxnSp>
      <p:cxnSp>
        <p:nvCxnSpPr>
          <p:cNvPr id="78" name="Straight Connector 77"/>
          <p:cNvCxnSpPr/>
          <p:nvPr/>
        </p:nvCxnSpPr>
        <p:spPr bwMode="auto">
          <a:xfrm>
            <a:off x="0" y="4495800"/>
            <a:ext cx="9144000" cy="1588"/>
          </a:xfrm>
          <a:prstGeom prst="line">
            <a:avLst/>
          </a:prstGeom>
          <a:solidFill>
            <a:schemeClr val="accent1"/>
          </a:solidFill>
          <a:ln w="6350" cap="flat" cmpd="sng" algn="ctr">
            <a:solidFill>
              <a:schemeClr val="accent3">
                <a:lumMod val="95000"/>
              </a:schemeClr>
            </a:solidFill>
            <a:prstDash val="lgDash"/>
            <a:round/>
            <a:headEnd type="none" w="med" len="med"/>
            <a:tailEnd type="none" w="med" len="med"/>
          </a:ln>
          <a:effectLst/>
        </p:spPr>
      </p:cxnSp>
      <p:cxnSp>
        <p:nvCxnSpPr>
          <p:cNvPr id="79" name="Straight Connector 78"/>
          <p:cNvCxnSpPr/>
          <p:nvPr/>
        </p:nvCxnSpPr>
        <p:spPr bwMode="auto">
          <a:xfrm>
            <a:off x="0" y="3124200"/>
            <a:ext cx="9144000" cy="1588"/>
          </a:xfrm>
          <a:prstGeom prst="line">
            <a:avLst/>
          </a:prstGeom>
          <a:solidFill>
            <a:schemeClr val="accent1"/>
          </a:solidFill>
          <a:ln w="6350" cap="flat" cmpd="sng" algn="ctr">
            <a:solidFill>
              <a:schemeClr val="accent3">
                <a:lumMod val="95000"/>
              </a:schemeClr>
            </a:solidFill>
            <a:prstDash val="lgDash"/>
            <a:round/>
            <a:headEnd type="none" w="med" len="med"/>
            <a:tailEnd type="none" w="med" len="med"/>
          </a:ln>
          <a:effectLst/>
        </p:spPr>
      </p:cxnSp>
      <p:cxnSp>
        <p:nvCxnSpPr>
          <p:cNvPr id="80" name="Straight Connector 79"/>
          <p:cNvCxnSpPr/>
          <p:nvPr/>
        </p:nvCxnSpPr>
        <p:spPr bwMode="auto">
          <a:xfrm>
            <a:off x="0" y="1598613"/>
            <a:ext cx="9144000" cy="1587"/>
          </a:xfrm>
          <a:prstGeom prst="line">
            <a:avLst/>
          </a:prstGeom>
          <a:solidFill>
            <a:schemeClr val="accent1"/>
          </a:solidFill>
          <a:ln w="19050" cap="flat" cmpd="sng" algn="ctr">
            <a:solidFill>
              <a:schemeClr val="accent3">
                <a:lumMod val="95000"/>
              </a:schemeClr>
            </a:solidFill>
            <a:prstDash val="lgDash"/>
            <a:round/>
            <a:headEnd type="none" w="med" len="med"/>
            <a:tailEnd type="none" w="med" len="med"/>
          </a:ln>
          <a:effectLst/>
        </p:spPr>
      </p:cxnSp>
      <p:pic>
        <p:nvPicPr>
          <p:cNvPr id="19462" name="Picture 71" descr="u_transparen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67183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38"/>
          <p:cNvSpPr>
            <a:spLocks noChangeArrowheads="1"/>
          </p:cNvSpPr>
          <p:nvPr/>
        </p:nvSpPr>
        <p:spPr bwMode="auto">
          <a:xfrm>
            <a:off x="85725" y="0"/>
            <a:ext cx="1362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t>Field:</a:t>
            </a:r>
            <a:br>
              <a:rPr lang="en-US" altLang="en-US" sz="1600" b="1"/>
            </a:br>
            <a:r>
              <a:rPr lang="en-US" altLang="en-US" sz="1600" b="1"/>
              <a:t>Structure</a:t>
            </a:r>
          </a:p>
          <a:p>
            <a:pPr algn="ctr"/>
            <a:r>
              <a:rPr lang="en-US" altLang="en-US" sz="1600" b="1"/>
              <a:t>Of Attention</a:t>
            </a:r>
            <a:endParaRPr lang="en-US" altLang="en-US" sz="2000" b="1"/>
          </a:p>
        </p:txBody>
      </p:sp>
      <p:sp>
        <p:nvSpPr>
          <p:cNvPr id="19464" name="Text Box 39"/>
          <p:cNvSpPr txBox="1">
            <a:spLocks noChangeArrowheads="1"/>
          </p:cNvSpPr>
          <p:nvPr/>
        </p:nvSpPr>
        <p:spPr bwMode="auto">
          <a:xfrm>
            <a:off x="1828800" y="1039813"/>
            <a:ext cx="19812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800" b="1"/>
              <a:t>1</a:t>
            </a:r>
          </a:p>
          <a:p>
            <a:pPr algn="ctr">
              <a:lnSpc>
                <a:spcPct val="85000"/>
              </a:lnSpc>
            </a:pPr>
            <a:r>
              <a:rPr lang="en-US" altLang="en-US" sz="1800" b="1"/>
              <a:t>Downloading:</a:t>
            </a:r>
          </a:p>
          <a:p>
            <a:pPr algn="ctr">
              <a:lnSpc>
                <a:spcPct val="85000"/>
              </a:lnSpc>
            </a:pPr>
            <a:r>
              <a:rPr lang="en-US" altLang="en-US" sz="1800"/>
              <a:t>Talking nice</a:t>
            </a:r>
            <a:endParaRPr lang="en-US" altLang="en-US" sz="1800" b="1"/>
          </a:p>
          <a:p>
            <a:pPr algn="ctr">
              <a:lnSpc>
                <a:spcPct val="75000"/>
              </a:lnSpc>
            </a:pPr>
            <a:r>
              <a:rPr lang="en-US" altLang="en-US" sz="1800" b="1"/>
              <a:t> </a:t>
            </a:r>
          </a:p>
        </p:txBody>
      </p:sp>
      <p:sp>
        <p:nvSpPr>
          <p:cNvPr id="19465" name="Text Box 40"/>
          <p:cNvSpPr txBox="1">
            <a:spLocks noChangeArrowheads="1"/>
          </p:cNvSpPr>
          <p:nvPr/>
        </p:nvSpPr>
        <p:spPr bwMode="auto">
          <a:xfrm>
            <a:off x="1790700" y="2419350"/>
            <a:ext cx="2057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800" b="1"/>
              <a:t>2</a:t>
            </a:r>
          </a:p>
          <a:p>
            <a:pPr algn="ctr">
              <a:lnSpc>
                <a:spcPct val="85000"/>
              </a:lnSpc>
            </a:pPr>
            <a:r>
              <a:rPr lang="en-US" altLang="en-US" sz="1800" b="1"/>
              <a:t>Debate:</a:t>
            </a:r>
          </a:p>
          <a:p>
            <a:pPr algn="ctr">
              <a:lnSpc>
                <a:spcPct val="85000"/>
              </a:lnSpc>
            </a:pPr>
            <a:r>
              <a:rPr lang="en-US" altLang="en-US" sz="1800"/>
              <a:t>Talking tough</a:t>
            </a:r>
          </a:p>
        </p:txBody>
      </p:sp>
      <p:sp>
        <p:nvSpPr>
          <p:cNvPr id="19466" name="Text Box 41"/>
          <p:cNvSpPr txBox="1">
            <a:spLocks noChangeArrowheads="1"/>
          </p:cNvSpPr>
          <p:nvPr/>
        </p:nvSpPr>
        <p:spPr bwMode="auto">
          <a:xfrm>
            <a:off x="1752600" y="3714750"/>
            <a:ext cx="2133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800" b="1"/>
              <a:t>3</a:t>
            </a:r>
          </a:p>
          <a:p>
            <a:pPr algn="ctr">
              <a:lnSpc>
                <a:spcPct val="85000"/>
              </a:lnSpc>
            </a:pPr>
            <a:r>
              <a:rPr lang="en-US" altLang="en-US" sz="1800" b="1"/>
              <a:t>Dialogue: </a:t>
            </a:r>
            <a:br>
              <a:rPr lang="en-US" altLang="en-US" sz="1800" b="1"/>
            </a:br>
            <a:r>
              <a:rPr lang="en-US" altLang="en-US" sz="1800"/>
              <a:t>Reflective inquiry</a:t>
            </a:r>
            <a:endParaRPr lang="en-US" altLang="en-US" sz="1800" b="1"/>
          </a:p>
        </p:txBody>
      </p:sp>
      <p:sp>
        <p:nvSpPr>
          <p:cNvPr id="19467" name="Text Box 42"/>
          <p:cNvSpPr txBox="1">
            <a:spLocks noChangeArrowheads="1"/>
          </p:cNvSpPr>
          <p:nvPr/>
        </p:nvSpPr>
        <p:spPr bwMode="auto">
          <a:xfrm>
            <a:off x="1600200" y="5010150"/>
            <a:ext cx="24384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85000"/>
              </a:lnSpc>
            </a:pPr>
            <a:r>
              <a:rPr lang="en-US" altLang="en-US" sz="1800" b="1"/>
              <a:t>4</a:t>
            </a:r>
          </a:p>
          <a:p>
            <a:pPr algn="ctr">
              <a:lnSpc>
                <a:spcPct val="85000"/>
              </a:lnSpc>
            </a:pPr>
            <a:r>
              <a:rPr lang="en-US" altLang="en-US" sz="1800" b="1"/>
              <a:t>Presencing: </a:t>
            </a:r>
          </a:p>
          <a:p>
            <a:pPr algn="ctr">
              <a:lnSpc>
                <a:spcPct val="85000"/>
              </a:lnSpc>
            </a:pPr>
            <a:r>
              <a:rPr lang="en-US" altLang="en-US" sz="1800"/>
              <a:t>Generative flow</a:t>
            </a:r>
            <a:endParaRPr lang="en-US" altLang="en-US" sz="1800" b="1"/>
          </a:p>
        </p:txBody>
      </p:sp>
      <p:sp>
        <p:nvSpPr>
          <p:cNvPr id="19468" name="Rectangle 43"/>
          <p:cNvSpPr>
            <a:spLocks noChangeArrowheads="1"/>
          </p:cNvSpPr>
          <p:nvPr/>
        </p:nvSpPr>
        <p:spPr bwMode="auto">
          <a:xfrm>
            <a:off x="2362200" y="304800"/>
            <a:ext cx="2286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b="1"/>
              <a:t>Field</a:t>
            </a:r>
          </a:p>
        </p:txBody>
      </p:sp>
      <p:sp>
        <p:nvSpPr>
          <p:cNvPr id="19469" name="AutoShape 44"/>
          <p:cNvSpPr>
            <a:spLocks noChangeArrowheads="1"/>
          </p:cNvSpPr>
          <p:nvPr/>
        </p:nvSpPr>
        <p:spPr bwMode="auto">
          <a:xfrm>
            <a:off x="4254500" y="2362200"/>
            <a:ext cx="4889500" cy="9191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Speaking from what I think</a:t>
            </a:r>
          </a:p>
          <a:p>
            <a:r>
              <a:rPr lang="en-US" altLang="en-US" sz="1800"/>
              <a:t>Divergent views</a:t>
            </a:r>
            <a:r>
              <a:rPr lang="en-US" altLang="en-US" sz="1800" b="1"/>
              <a:t>: </a:t>
            </a:r>
            <a:r>
              <a:rPr lang="de-DE" altLang="en-US" sz="1800"/>
              <a:t>I am my point of view</a:t>
            </a:r>
          </a:p>
          <a:p>
            <a:r>
              <a:rPr lang="en-US" altLang="en-US" sz="1800" i="1"/>
              <a:t>Adaptive system </a:t>
            </a:r>
            <a:r>
              <a:rPr lang="en-US" altLang="en-US" sz="1800"/>
              <a:t>(say what you think)</a:t>
            </a:r>
            <a:endParaRPr lang="en-US" altLang="en-US" sz="1800" i="1"/>
          </a:p>
        </p:txBody>
      </p:sp>
      <p:sp>
        <p:nvSpPr>
          <p:cNvPr id="19470" name="AutoShape 45"/>
          <p:cNvSpPr>
            <a:spLocks noChangeArrowheads="1"/>
          </p:cNvSpPr>
          <p:nvPr/>
        </p:nvSpPr>
        <p:spPr bwMode="auto">
          <a:xfrm>
            <a:off x="4254500" y="3505200"/>
            <a:ext cx="4889500" cy="12255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en-US" sz="1800" b="1">
                <a:solidFill>
                  <a:srgbClr val="000090"/>
                </a:solidFill>
              </a:rPr>
              <a:t>Speaking from seeing myself as part </a:t>
            </a:r>
          </a:p>
          <a:p>
            <a:r>
              <a:rPr lang="de-DE" altLang="en-US" sz="1800" b="1">
                <a:solidFill>
                  <a:srgbClr val="000090"/>
                </a:solidFill>
              </a:rPr>
              <a:t>of the whole</a:t>
            </a:r>
          </a:p>
          <a:p>
            <a:r>
              <a:rPr lang="de-DE" altLang="en-US" sz="1800"/>
              <a:t>From defending to inquiry into viewpoints</a:t>
            </a:r>
            <a:br>
              <a:rPr lang="de-DE" altLang="en-US" sz="1800"/>
            </a:br>
            <a:r>
              <a:rPr lang="de-DE" altLang="en-US" sz="1800" i="1"/>
              <a:t>Self-reflective system (</a:t>
            </a:r>
            <a:r>
              <a:rPr lang="de-DE" altLang="en-US" sz="1800"/>
              <a:t>reflect on your part)</a:t>
            </a:r>
          </a:p>
          <a:p>
            <a:endParaRPr lang="en-US" altLang="en-US" sz="1800" i="1"/>
          </a:p>
        </p:txBody>
      </p:sp>
      <p:sp>
        <p:nvSpPr>
          <p:cNvPr id="19471" name="AutoShape 46"/>
          <p:cNvSpPr>
            <a:spLocks noChangeArrowheads="1"/>
          </p:cNvSpPr>
          <p:nvPr/>
        </p:nvSpPr>
        <p:spPr bwMode="auto">
          <a:xfrm>
            <a:off x="4254500" y="1089025"/>
            <a:ext cx="4889500" cy="9191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Speaking from what they want to hear</a:t>
            </a:r>
          </a:p>
          <a:p>
            <a:r>
              <a:rPr lang="en-US" altLang="en-US" sz="1800"/>
              <a:t>Polite routines, empty phrases</a:t>
            </a:r>
          </a:p>
          <a:p>
            <a:r>
              <a:rPr lang="en-US" altLang="en-US" sz="1800" i="1"/>
              <a:t>Autistic system </a:t>
            </a:r>
            <a:r>
              <a:rPr lang="en-US" altLang="en-US" sz="1800"/>
              <a:t>(not saying what you think)</a:t>
            </a:r>
          </a:p>
          <a:p>
            <a:endParaRPr lang="en-US" altLang="en-US" sz="1800" i="1"/>
          </a:p>
        </p:txBody>
      </p:sp>
      <p:sp>
        <p:nvSpPr>
          <p:cNvPr id="19472" name="AutoShape 47"/>
          <p:cNvSpPr>
            <a:spLocks noChangeArrowheads="1"/>
          </p:cNvSpPr>
          <p:nvPr/>
        </p:nvSpPr>
        <p:spPr bwMode="auto">
          <a:xfrm>
            <a:off x="4254500" y="4800600"/>
            <a:ext cx="4889500" cy="12255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marL="24161750" indent="-2416175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lvl="1"/>
            <a:r>
              <a:rPr lang="de-DE" altLang="en-US" sz="1800" b="1">
                <a:solidFill>
                  <a:srgbClr val="000090"/>
                </a:solidFill>
              </a:rPr>
              <a:t>Speaking from what is moving through</a:t>
            </a:r>
          </a:p>
          <a:p>
            <a:pPr marL="0" lvl="1"/>
            <a:r>
              <a:rPr lang="de-DE" altLang="en-US" sz="1800"/>
              <a:t>Stilness, collective creativity, flow</a:t>
            </a:r>
          </a:p>
          <a:p>
            <a:pPr marL="0" lvl="1"/>
            <a:r>
              <a:rPr lang="de-DE" altLang="en-US" sz="1800" i="1"/>
              <a:t>Generative system</a:t>
            </a:r>
            <a:br>
              <a:rPr lang="de-DE" altLang="en-US" sz="1800" i="1"/>
            </a:br>
            <a:r>
              <a:rPr lang="de-DE" altLang="en-US" sz="1800"/>
              <a:t>(identity shift: authentic self)</a:t>
            </a:r>
          </a:p>
          <a:p>
            <a:pPr marL="0" lvl="1"/>
            <a:endParaRPr lang="en-US" altLang="en-US" sz="1800" i="1"/>
          </a:p>
        </p:txBody>
      </p:sp>
      <p:grpSp>
        <p:nvGrpSpPr>
          <p:cNvPr id="19473" name="Group 85"/>
          <p:cNvGrpSpPr>
            <a:grpSpLocks/>
          </p:cNvGrpSpPr>
          <p:nvPr/>
        </p:nvGrpSpPr>
        <p:grpSpPr bwMode="auto">
          <a:xfrm>
            <a:off x="25400" y="1068388"/>
            <a:ext cx="1524000" cy="5332412"/>
            <a:chOff x="25400" y="1068388"/>
            <a:chExt cx="1524000" cy="5331857"/>
          </a:xfrm>
        </p:grpSpPr>
        <p:grpSp>
          <p:nvGrpSpPr>
            <p:cNvPr id="19475" name="Group 84"/>
            <p:cNvGrpSpPr>
              <a:grpSpLocks/>
            </p:cNvGrpSpPr>
            <p:nvPr/>
          </p:nvGrpSpPr>
          <p:grpSpPr bwMode="auto">
            <a:xfrm>
              <a:off x="82550" y="1068388"/>
              <a:ext cx="1409700" cy="1129744"/>
              <a:chOff x="82550" y="1068388"/>
              <a:chExt cx="1409700" cy="1129744"/>
            </a:xfrm>
          </p:grpSpPr>
          <p:sp>
            <p:nvSpPr>
              <p:cNvPr id="19494" name="Oval 14"/>
              <p:cNvSpPr>
                <a:spLocks noChangeArrowheads="1"/>
              </p:cNvSpPr>
              <p:nvPr/>
            </p:nvSpPr>
            <p:spPr bwMode="auto">
              <a:xfrm>
                <a:off x="368300" y="1068388"/>
                <a:ext cx="838200" cy="838200"/>
              </a:xfrm>
              <a:prstGeom prst="ellipse">
                <a:avLst/>
              </a:prstGeom>
              <a:solidFill>
                <a:srgbClr val="D9D9D9"/>
              </a:solidFill>
              <a:ln w="28575">
                <a:solidFill>
                  <a:srgbClr val="00009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95" name="AutoShape 15"/>
              <p:cNvSpPr>
                <a:spLocks noChangeArrowheads="1"/>
              </p:cNvSpPr>
              <p:nvPr/>
            </p:nvSpPr>
            <p:spPr bwMode="auto">
              <a:xfrm>
                <a:off x="749300" y="14493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96" name="Text Box 31"/>
              <p:cNvSpPr txBox="1">
                <a:spLocks noChangeArrowheads="1"/>
              </p:cNvSpPr>
              <p:nvPr/>
            </p:nvSpPr>
            <p:spPr bwMode="auto">
              <a:xfrm>
                <a:off x="82550" y="1828800"/>
                <a:ext cx="14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800"/>
                  <a:t>I-in-me</a:t>
                </a:r>
              </a:p>
            </p:txBody>
          </p:sp>
        </p:grpSp>
        <p:grpSp>
          <p:nvGrpSpPr>
            <p:cNvPr id="19476" name="Group 81"/>
            <p:cNvGrpSpPr>
              <a:grpSpLocks/>
            </p:cNvGrpSpPr>
            <p:nvPr/>
          </p:nvGrpSpPr>
          <p:grpSpPr bwMode="auto">
            <a:xfrm>
              <a:off x="127000" y="2342092"/>
              <a:ext cx="1320800" cy="1131332"/>
              <a:chOff x="127000" y="2414588"/>
              <a:chExt cx="1320800" cy="1131332"/>
            </a:xfrm>
          </p:grpSpPr>
          <p:sp>
            <p:nvSpPr>
              <p:cNvPr id="63" name="Oval 17"/>
              <p:cNvSpPr>
                <a:spLocks noChangeArrowheads="1"/>
              </p:cNvSpPr>
              <p:nvPr/>
            </p:nvSpPr>
            <p:spPr bwMode="auto">
              <a:xfrm>
                <a:off x="368300" y="2413926"/>
                <a:ext cx="838200" cy="838113"/>
              </a:xfrm>
              <a:prstGeom prst="ellipse">
                <a:avLst/>
              </a:prstGeom>
              <a:solidFill>
                <a:schemeClr val="accent3">
                  <a:lumMod val="85000"/>
                </a:schemeClr>
              </a:solidFill>
              <a:ln w="28575">
                <a:solidFill>
                  <a:srgbClr val="00009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a:p>
            </p:txBody>
          </p:sp>
          <p:sp>
            <p:nvSpPr>
              <p:cNvPr id="19492" name="AutoShape 18"/>
              <p:cNvSpPr>
                <a:spLocks noChangeArrowheads="1"/>
              </p:cNvSpPr>
              <p:nvPr/>
            </p:nvSpPr>
            <p:spPr bwMode="auto">
              <a:xfrm>
                <a:off x="1130300" y="29479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93" name="Text Box 32"/>
              <p:cNvSpPr txBox="1">
                <a:spLocks noChangeArrowheads="1"/>
              </p:cNvSpPr>
              <p:nvPr/>
            </p:nvSpPr>
            <p:spPr bwMode="auto">
              <a:xfrm>
                <a:off x="127000" y="3176588"/>
                <a:ext cx="132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800"/>
                  <a:t>I-in-it</a:t>
                </a:r>
              </a:p>
            </p:txBody>
          </p:sp>
        </p:grpSp>
        <p:grpSp>
          <p:nvGrpSpPr>
            <p:cNvPr id="19477" name="Group 82"/>
            <p:cNvGrpSpPr>
              <a:grpSpLocks/>
            </p:cNvGrpSpPr>
            <p:nvPr/>
          </p:nvGrpSpPr>
          <p:grpSpPr bwMode="auto">
            <a:xfrm>
              <a:off x="82550" y="3617384"/>
              <a:ext cx="1409700" cy="1129744"/>
              <a:chOff x="82550" y="3697288"/>
              <a:chExt cx="1409700" cy="1129744"/>
            </a:xfrm>
          </p:grpSpPr>
          <p:sp>
            <p:nvSpPr>
              <p:cNvPr id="19488" name="Oval 20"/>
              <p:cNvSpPr>
                <a:spLocks noChangeArrowheads="1"/>
              </p:cNvSpPr>
              <p:nvPr/>
            </p:nvSpPr>
            <p:spPr bwMode="auto">
              <a:xfrm>
                <a:off x="368300" y="3697288"/>
                <a:ext cx="838200" cy="838200"/>
              </a:xfrm>
              <a:prstGeom prst="ellipse">
                <a:avLst/>
              </a:prstGeom>
              <a:solidFill>
                <a:srgbClr val="D9D9D9"/>
              </a:solidFill>
              <a:ln w="28575">
                <a:solidFill>
                  <a:srgbClr val="000090"/>
                </a:solidFill>
                <a:prstDash val="dash"/>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89" name="AutoShape 21"/>
              <p:cNvSpPr>
                <a:spLocks noChangeArrowheads="1"/>
              </p:cNvSpPr>
              <p:nvPr/>
            </p:nvSpPr>
            <p:spPr bwMode="auto">
              <a:xfrm>
                <a:off x="1377950" y="42306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90" name="Text Box 33"/>
              <p:cNvSpPr txBox="1">
                <a:spLocks noChangeArrowheads="1"/>
              </p:cNvSpPr>
              <p:nvPr/>
            </p:nvSpPr>
            <p:spPr bwMode="auto">
              <a:xfrm>
                <a:off x="82550" y="4457700"/>
                <a:ext cx="14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800"/>
                  <a:t>I-in-you</a:t>
                </a:r>
              </a:p>
            </p:txBody>
          </p:sp>
        </p:grpSp>
        <p:grpSp>
          <p:nvGrpSpPr>
            <p:cNvPr id="19478" name="Group 83"/>
            <p:cNvGrpSpPr>
              <a:grpSpLocks/>
            </p:cNvGrpSpPr>
            <p:nvPr/>
          </p:nvGrpSpPr>
          <p:grpSpPr bwMode="auto">
            <a:xfrm>
              <a:off x="25400" y="4891088"/>
              <a:ext cx="1524000" cy="1509157"/>
              <a:chOff x="25400" y="4891088"/>
              <a:chExt cx="1524000" cy="1509157"/>
            </a:xfrm>
          </p:grpSpPr>
          <p:sp>
            <p:nvSpPr>
              <p:cNvPr id="19479" name="Rectangle 23"/>
              <p:cNvSpPr>
                <a:spLocks noChangeArrowheads="1"/>
              </p:cNvSpPr>
              <p:nvPr/>
            </p:nvSpPr>
            <p:spPr bwMode="auto">
              <a:xfrm>
                <a:off x="660400" y="5327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80" name="Oval 24"/>
              <p:cNvSpPr>
                <a:spLocks noChangeArrowheads="1"/>
              </p:cNvSpPr>
              <p:nvPr/>
            </p:nvSpPr>
            <p:spPr bwMode="auto">
              <a:xfrm flipV="1">
                <a:off x="368300" y="4967288"/>
                <a:ext cx="838200" cy="838200"/>
              </a:xfrm>
              <a:prstGeom prst="ellipse">
                <a:avLst/>
              </a:prstGeom>
              <a:solidFill>
                <a:srgbClr val="D9D9D9"/>
              </a:solidFill>
              <a:ln w="28575">
                <a:solidFill>
                  <a:srgbClr val="000090"/>
                </a:solidFill>
                <a:prstDash val="dash"/>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81" name="AutoShape 25"/>
              <p:cNvSpPr>
                <a:spLocks noChangeArrowheads="1"/>
              </p:cNvSpPr>
              <p:nvPr/>
            </p:nvSpPr>
            <p:spPr bwMode="auto">
              <a:xfrm flipV="1">
                <a:off x="736600" y="60340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82" name="AutoShape 26"/>
              <p:cNvSpPr>
                <a:spLocks noChangeArrowheads="1"/>
              </p:cNvSpPr>
              <p:nvPr/>
            </p:nvSpPr>
            <p:spPr bwMode="auto">
              <a:xfrm flipV="1">
                <a:off x="50800" y="5726113"/>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83" name="AutoShape 27"/>
              <p:cNvSpPr>
                <a:spLocks noChangeArrowheads="1"/>
              </p:cNvSpPr>
              <p:nvPr/>
            </p:nvSpPr>
            <p:spPr bwMode="auto">
              <a:xfrm flipV="1">
                <a:off x="50800" y="48910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84" name="AutoShape 28"/>
              <p:cNvSpPr>
                <a:spLocks noChangeArrowheads="1"/>
              </p:cNvSpPr>
              <p:nvPr/>
            </p:nvSpPr>
            <p:spPr bwMode="auto">
              <a:xfrm flipV="1">
                <a:off x="1346200" y="48910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85" name="AutoShape 29"/>
              <p:cNvSpPr>
                <a:spLocks noChangeArrowheads="1"/>
              </p:cNvSpPr>
              <p:nvPr/>
            </p:nvSpPr>
            <p:spPr bwMode="auto">
              <a:xfrm flipV="1">
                <a:off x="1422400" y="5713413"/>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86" name="AutoShape 30"/>
              <p:cNvSpPr>
                <a:spLocks noChangeArrowheads="1"/>
              </p:cNvSpPr>
              <p:nvPr/>
            </p:nvSpPr>
            <p:spPr bwMode="auto">
              <a:xfrm flipV="1">
                <a:off x="749300" y="5345113"/>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87" name="Text Box 34"/>
              <p:cNvSpPr txBox="1">
                <a:spLocks noChangeArrowheads="1"/>
              </p:cNvSpPr>
              <p:nvPr/>
            </p:nvSpPr>
            <p:spPr bwMode="auto">
              <a:xfrm>
                <a:off x="25400" y="6030913"/>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800"/>
                  <a:t>I-in-now</a:t>
                </a:r>
              </a:p>
            </p:txBody>
          </p:sp>
        </p:grpSp>
      </p:grpSp>
      <p:pic>
        <p:nvPicPr>
          <p:cNvPr id="19474" name="Picture 40" descr="creativecommons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Straight Connector 64"/>
          <p:cNvCxnSpPr/>
          <p:nvPr/>
        </p:nvCxnSpPr>
        <p:spPr bwMode="auto">
          <a:xfrm>
            <a:off x="0" y="6018213"/>
            <a:ext cx="9144000" cy="1587"/>
          </a:xfrm>
          <a:prstGeom prst="line">
            <a:avLst/>
          </a:prstGeom>
          <a:solidFill>
            <a:schemeClr val="accent1"/>
          </a:solidFill>
          <a:ln w="6350" cap="flat" cmpd="sng" algn="ctr">
            <a:solidFill>
              <a:schemeClr val="accent3">
                <a:lumMod val="95000"/>
              </a:schemeClr>
            </a:solidFill>
            <a:prstDash val="lgDash"/>
            <a:round/>
            <a:headEnd type="none" w="med" len="med"/>
            <a:tailEnd type="none" w="med" len="med"/>
          </a:ln>
          <a:effectLst/>
        </p:spPr>
      </p:cxnSp>
      <p:cxnSp>
        <p:nvCxnSpPr>
          <p:cNvPr id="66" name="Straight Connector 65"/>
          <p:cNvCxnSpPr/>
          <p:nvPr/>
        </p:nvCxnSpPr>
        <p:spPr bwMode="auto">
          <a:xfrm>
            <a:off x="0" y="4495800"/>
            <a:ext cx="9144000" cy="1588"/>
          </a:xfrm>
          <a:prstGeom prst="line">
            <a:avLst/>
          </a:prstGeom>
          <a:solidFill>
            <a:schemeClr val="accent1"/>
          </a:solidFill>
          <a:ln w="6350" cap="flat" cmpd="sng" algn="ctr">
            <a:solidFill>
              <a:schemeClr val="accent3">
                <a:lumMod val="95000"/>
              </a:schemeClr>
            </a:solidFill>
            <a:prstDash val="lgDash"/>
            <a:round/>
            <a:headEnd type="none" w="med" len="med"/>
            <a:tailEnd type="none" w="med" len="med"/>
          </a:ln>
          <a:effectLst/>
        </p:spPr>
      </p:cxnSp>
      <p:cxnSp>
        <p:nvCxnSpPr>
          <p:cNvPr id="67" name="Straight Connector 66"/>
          <p:cNvCxnSpPr/>
          <p:nvPr/>
        </p:nvCxnSpPr>
        <p:spPr bwMode="auto">
          <a:xfrm>
            <a:off x="0" y="3124200"/>
            <a:ext cx="9144000" cy="1588"/>
          </a:xfrm>
          <a:prstGeom prst="line">
            <a:avLst/>
          </a:prstGeom>
          <a:solidFill>
            <a:schemeClr val="accent1"/>
          </a:solidFill>
          <a:ln w="6350" cap="flat" cmpd="sng" algn="ctr">
            <a:solidFill>
              <a:schemeClr val="accent3">
                <a:lumMod val="95000"/>
              </a:schemeClr>
            </a:solidFill>
            <a:prstDash val="lgDash"/>
            <a:round/>
            <a:headEnd type="none" w="med" len="med"/>
            <a:tailEnd type="none" w="med" len="med"/>
          </a:ln>
          <a:effectLst/>
        </p:spPr>
      </p:cxnSp>
      <p:cxnSp>
        <p:nvCxnSpPr>
          <p:cNvPr id="68" name="Straight Connector 67"/>
          <p:cNvCxnSpPr/>
          <p:nvPr/>
        </p:nvCxnSpPr>
        <p:spPr bwMode="auto">
          <a:xfrm>
            <a:off x="0" y="1598613"/>
            <a:ext cx="9144000" cy="1587"/>
          </a:xfrm>
          <a:prstGeom prst="line">
            <a:avLst/>
          </a:prstGeom>
          <a:solidFill>
            <a:schemeClr val="accent1"/>
          </a:solidFill>
          <a:ln w="19050" cap="flat" cmpd="sng" algn="ctr">
            <a:solidFill>
              <a:schemeClr val="accent3">
                <a:lumMod val="95000"/>
              </a:schemeClr>
            </a:solidFill>
            <a:prstDash val="lgDash"/>
            <a:round/>
            <a:headEnd type="none" w="med" len="med"/>
            <a:tailEnd type="none" w="med" len="med"/>
          </a:ln>
          <a:effectLst/>
        </p:spPr>
      </p:cxnSp>
      <p:grpSp>
        <p:nvGrpSpPr>
          <p:cNvPr id="20486" name="Group 95"/>
          <p:cNvGrpSpPr>
            <a:grpSpLocks/>
          </p:cNvGrpSpPr>
          <p:nvPr/>
        </p:nvGrpSpPr>
        <p:grpSpPr bwMode="auto">
          <a:xfrm>
            <a:off x="25400" y="1068388"/>
            <a:ext cx="1524000" cy="5332412"/>
            <a:chOff x="25400" y="1068388"/>
            <a:chExt cx="1524000" cy="5331857"/>
          </a:xfrm>
        </p:grpSpPr>
        <p:grpSp>
          <p:nvGrpSpPr>
            <p:cNvPr id="20497" name="Group 91"/>
            <p:cNvGrpSpPr>
              <a:grpSpLocks/>
            </p:cNvGrpSpPr>
            <p:nvPr/>
          </p:nvGrpSpPr>
          <p:grpSpPr bwMode="auto">
            <a:xfrm>
              <a:off x="82550" y="1068388"/>
              <a:ext cx="1409700" cy="1129744"/>
              <a:chOff x="82550" y="1068388"/>
              <a:chExt cx="1409700" cy="1129744"/>
            </a:xfrm>
          </p:grpSpPr>
          <p:sp>
            <p:nvSpPr>
              <p:cNvPr id="20516" name="Oval 14"/>
              <p:cNvSpPr>
                <a:spLocks noChangeArrowheads="1"/>
              </p:cNvSpPr>
              <p:nvPr/>
            </p:nvSpPr>
            <p:spPr bwMode="auto">
              <a:xfrm>
                <a:off x="368300" y="1068388"/>
                <a:ext cx="838200" cy="838200"/>
              </a:xfrm>
              <a:prstGeom prst="ellipse">
                <a:avLst/>
              </a:prstGeom>
              <a:solidFill>
                <a:srgbClr val="D9D9D9"/>
              </a:solidFill>
              <a:ln w="28575">
                <a:solidFill>
                  <a:srgbClr val="808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517" name="AutoShape 15"/>
              <p:cNvSpPr>
                <a:spLocks noChangeArrowheads="1"/>
              </p:cNvSpPr>
              <p:nvPr/>
            </p:nvSpPr>
            <p:spPr bwMode="auto">
              <a:xfrm>
                <a:off x="749300" y="14493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518" name="Text Box 31"/>
              <p:cNvSpPr txBox="1">
                <a:spLocks noChangeArrowheads="1"/>
              </p:cNvSpPr>
              <p:nvPr/>
            </p:nvSpPr>
            <p:spPr bwMode="auto">
              <a:xfrm>
                <a:off x="82550" y="1828800"/>
                <a:ext cx="14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800">
                    <a:solidFill>
                      <a:srgbClr val="FF0000"/>
                    </a:solidFill>
                  </a:rPr>
                  <a:t>I-in-me</a:t>
                </a:r>
              </a:p>
            </p:txBody>
          </p:sp>
        </p:grpSp>
        <p:grpSp>
          <p:nvGrpSpPr>
            <p:cNvPr id="20498" name="Group 92"/>
            <p:cNvGrpSpPr>
              <a:grpSpLocks/>
            </p:cNvGrpSpPr>
            <p:nvPr/>
          </p:nvGrpSpPr>
          <p:grpSpPr bwMode="auto">
            <a:xfrm>
              <a:off x="127000" y="2342092"/>
              <a:ext cx="1320800" cy="1131332"/>
              <a:chOff x="127000" y="2414588"/>
              <a:chExt cx="1320800" cy="1131332"/>
            </a:xfrm>
          </p:grpSpPr>
          <p:sp>
            <p:nvSpPr>
              <p:cNvPr id="20513" name="Oval 17"/>
              <p:cNvSpPr>
                <a:spLocks noChangeArrowheads="1"/>
              </p:cNvSpPr>
              <p:nvPr/>
            </p:nvSpPr>
            <p:spPr bwMode="auto">
              <a:xfrm>
                <a:off x="368300" y="2414588"/>
                <a:ext cx="838200" cy="838200"/>
              </a:xfrm>
              <a:prstGeom prst="ellipse">
                <a:avLst/>
              </a:prstGeom>
              <a:solidFill>
                <a:srgbClr val="D9D9D9"/>
              </a:solidFill>
              <a:ln w="28575">
                <a:solidFill>
                  <a:srgbClr val="808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514" name="AutoShape 18"/>
              <p:cNvSpPr>
                <a:spLocks noChangeArrowheads="1"/>
              </p:cNvSpPr>
              <p:nvPr/>
            </p:nvSpPr>
            <p:spPr bwMode="auto">
              <a:xfrm>
                <a:off x="1130300" y="29479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515" name="Text Box 32"/>
              <p:cNvSpPr txBox="1">
                <a:spLocks noChangeArrowheads="1"/>
              </p:cNvSpPr>
              <p:nvPr/>
            </p:nvSpPr>
            <p:spPr bwMode="auto">
              <a:xfrm>
                <a:off x="127000" y="3176588"/>
                <a:ext cx="132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800">
                    <a:solidFill>
                      <a:srgbClr val="FF0000"/>
                    </a:solidFill>
                  </a:rPr>
                  <a:t>I-in-it</a:t>
                </a:r>
              </a:p>
            </p:txBody>
          </p:sp>
        </p:grpSp>
        <p:grpSp>
          <p:nvGrpSpPr>
            <p:cNvPr id="20499" name="Group 93"/>
            <p:cNvGrpSpPr>
              <a:grpSpLocks/>
            </p:cNvGrpSpPr>
            <p:nvPr/>
          </p:nvGrpSpPr>
          <p:grpSpPr bwMode="auto">
            <a:xfrm>
              <a:off x="82550" y="3617384"/>
              <a:ext cx="1409700" cy="1129744"/>
              <a:chOff x="82550" y="3697288"/>
              <a:chExt cx="1409700" cy="1129744"/>
            </a:xfrm>
          </p:grpSpPr>
          <p:sp>
            <p:nvSpPr>
              <p:cNvPr id="20510" name="Oval 20"/>
              <p:cNvSpPr>
                <a:spLocks noChangeArrowheads="1"/>
              </p:cNvSpPr>
              <p:nvPr/>
            </p:nvSpPr>
            <p:spPr bwMode="auto">
              <a:xfrm>
                <a:off x="368300" y="3697288"/>
                <a:ext cx="838200" cy="838200"/>
              </a:xfrm>
              <a:prstGeom prst="ellipse">
                <a:avLst/>
              </a:prstGeom>
              <a:solidFill>
                <a:srgbClr val="D9D9D9"/>
              </a:solidFill>
              <a:ln w="28575">
                <a:solidFill>
                  <a:srgbClr val="808080"/>
                </a:solidFill>
                <a:prstDash val="dash"/>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511" name="AutoShape 21"/>
              <p:cNvSpPr>
                <a:spLocks noChangeArrowheads="1"/>
              </p:cNvSpPr>
              <p:nvPr/>
            </p:nvSpPr>
            <p:spPr bwMode="auto">
              <a:xfrm>
                <a:off x="1377950" y="42306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512" name="Text Box 33"/>
              <p:cNvSpPr txBox="1">
                <a:spLocks noChangeArrowheads="1"/>
              </p:cNvSpPr>
              <p:nvPr/>
            </p:nvSpPr>
            <p:spPr bwMode="auto">
              <a:xfrm>
                <a:off x="82550" y="4457700"/>
                <a:ext cx="14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800">
                    <a:solidFill>
                      <a:srgbClr val="FF0000"/>
                    </a:solidFill>
                  </a:rPr>
                  <a:t>I-in-you</a:t>
                </a:r>
              </a:p>
            </p:txBody>
          </p:sp>
        </p:grpSp>
        <p:grpSp>
          <p:nvGrpSpPr>
            <p:cNvPr id="20500" name="Group 94"/>
            <p:cNvGrpSpPr>
              <a:grpSpLocks/>
            </p:cNvGrpSpPr>
            <p:nvPr/>
          </p:nvGrpSpPr>
          <p:grpSpPr bwMode="auto">
            <a:xfrm>
              <a:off x="25400" y="4891088"/>
              <a:ext cx="1524000" cy="1509157"/>
              <a:chOff x="25400" y="4891088"/>
              <a:chExt cx="1524000" cy="1509157"/>
            </a:xfrm>
          </p:grpSpPr>
          <p:sp>
            <p:nvSpPr>
              <p:cNvPr id="20501" name="Rectangle 23"/>
              <p:cNvSpPr>
                <a:spLocks noChangeArrowheads="1"/>
              </p:cNvSpPr>
              <p:nvPr/>
            </p:nvSpPr>
            <p:spPr bwMode="auto">
              <a:xfrm>
                <a:off x="660400" y="5327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502" name="Oval 24"/>
              <p:cNvSpPr>
                <a:spLocks noChangeArrowheads="1"/>
              </p:cNvSpPr>
              <p:nvPr/>
            </p:nvSpPr>
            <p:spPr bwMode="auto">
              <a:xfrm flipV="1">
                <a:off x="368300" y="4967288"/>
                <a:ext cx="838200" cy="838200"/>
              </a:xfrm>
              <a:prstGeom prst="ellipse">
                <a:avLst/>
              </a:prstGeom>
              <a:solidFill>
                <a:srgbClr val="D9D9D9"/>
              </a:solidFill>
              <a:ln w="28575">
                <a:solidFill>
                  <a:srgbClr val="808080"/>
                </a:solidFill>
                <a:prstDash val="dash"/>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503" name="AutoShape 25"/>
              <p:cNvSpPr>
                <a:spLocks noChangeArrowheads="1"/>
              </p:cNvSpPr>
              <p:nvPr/>
            </p:nvSpPr>
            <p:spPr bwMode="auto">
              <a:xfrm flipV="1">
                <a:off x="736600" y="60340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504" name="AutoShape 26"/>
              <p:cNvSpPr>
                <a:spLocks noChangeArrowheads="1"/>
              </p:cNvSpPr>
              <p:nvPr/>
            </p:nvSpPr>
            <p:spPr bwMode="auto">
              <a:xfrm flipV="1">
                <a:off x="50800" y="5726113"/>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505" name="AutoShape 27"/>
              <p:cNvSpPr>
                <a:spLocks noChangeArrowheads="1"/>
              </p:cNvSpPr>
              <p:nvPr/>
            </p:nvSpPr>
            <p:spPr bwMode="auto">
              <a:xfrm flipV="1">
                <a:off x="50800" y="48910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506" name="AutoShape 28"/>
              <p:cNvSpPr>
                <a:spLocks noChangeArrowheads="1"/>
              </p:cNvSpPr>
              <p:nvPr/>
            </p:nvSpPr>
            <p:spPr bwMode="auto">
              <a:xfrm flipV="1">
                <a:off x="1346200" y="48910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507" name="AutoShape 29"/>
              <p:cNvSpPr>
                <a:spLocks noChangeArrowheads="1"/>
              </p:cNvSpPr>
              <p:nvPr/>
            </p:nvSpPr>
            <p:spPr bwMode="auto">
              <a:xfrm flipV="1">
                <a:off x="1422400" y="5713413"/>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508" name="AutoShape 30"/>
              <p:cNvSpPr>
                <a:spLocks noChangeArrowheads="1"/>
              </p:cNvSpPr>
              <p:nvPr/>
            </p:nvSpPr>
            <p:spPr bwMode="auto">
              <a:xfrm flipV="1">
                <a:off x="749300" y="5345113"/>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509" name="Text Box 34"/>
              <p:cNvSpPr txBox="1">
                <a:spLocks noChangeArrowheads="1"/>
              </p:cNvSpPr>
              <p:nvPr/>
            </p:nvSpPr>
            <p:spPr bwMode="auto">
              <a:xfrm>
                <a:off x="25400" y="6030913"/>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800">
                    <a:solidFill>
                      <a:srgbClr val="FF0000"/>
                    </a:solidFill>
                  </a:rPr>
                  <a:t>I-in-now</a:t>
                </a:r>
              </a:p>
            </p:txBody>
          </p:sp>
        </p:grpSp>
      </p:grpSp>
      <p:sp>
        <p:nvSpPr>
          <p:cNvPr id="20487" name="Rectangle 38"/>
          <p:cNvSpPr>
            <a:spLocks noChangeArrowheads="1"/>
          </p:cNvSpPr>
          <p:nvPr/>
        </p:nvSpPr>
        <p:spPr bwMode="auto">
          <a:xfrm>
            <a:off x="85725" y="0"/>
            <a:ext cx="1362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rgbClr val="808080"/>
                </a:solidFill>
              </a:rPr>
              <a:t>Field:</a:t>
            </a:r>
            <a:br>
              <a:rPr lang="en-US" altLang="en-US" sz="1600" b="1">
                <a:solidFill>
                  <a:srgbClr val="808080"/>
                </a:solidFill>
              </a:rPr>
            </a:br>
            <a:r>
              <a:rPr lang="en-US" altLang="en-US" sz="1600" b="1">
                <a:solidFill>
                  <a:srgbClr val="808080"/>
                </a:solidFill>
              </a:rPr>
              <a:t>Structure</a:t>
            </a:r>
          </a:p>
          <a:p>
            <a:pPr algn="ctr"/>
            <a:r>
              <a:rPr lang="en-US" altLang="en-US" sz="1600" b="1">
                <a:solidFill>
                  <a:srgbClr val="808080"/>
                </a:solidFill>
              </a:rPr>
              <a:t>Of Attention</a:t>
            </a:r>
            <a:endParaRPr lang="en-US" altLang="en-US" sz="2000" b="1">
              <a:solidFill>
                <a:srgbClr val="808080"/>
              </a:solidFill>
            </a:endParaRPr>
          </a:p>
        </p:txBody>
      </p:sp>
      <p:sp>
        <p:nvSpPr>
          <p:cNvPr id="20488" name="Rectangle 39"/>
          <p:cNvSpPr>
            <a:spLocks noChangeArrowheads="1"/>
          </p:cNvSpPr>
          <p:nvPr/>
        </p:nvSpPr>
        <p:spPr bwMode="auto">
          <a:xfrm>
            <a:off x="1600200" y="60325"/>
            <a:ext cx="1668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Attentional action</a:t>
            </a:r>
          </a:p>
        </p:txBody>
      </p:sp>
      <p:sp>
        <p:nvSpPr>
          <p:cNvPr id="20489" name="Text Box 35"/>
          <p:cNvSpPr txBox="1">
            <a:spLocks noChangeArrowheads="1"/>
          </p:cNvSpPr>
          <p:nvPr/>
        </p:nvSpPr>
        <p:spPr bwMode="auto">
          <a:xfrm>
            <a:off x="1600200" y="1003300"/>
            <a:ext cx="1905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Listening 1:</a:t>
            </a:r>
          </a:p>
          <a:p>
            <a:r>
              <a:rPr lang="en-US" altLang="en-US" sz="1600">
                <a:solidFill>
                  <a:srgbClr val="000090"/>
                </a:solidFill>
              </a:rPr>
              <a:t>Downloading habits of thought</a:t>
            </a:r>
            <a:r>
              <a:rPr lang="en-US" altLang="en-US" sz="1800">
                <a:solidFill>
                  <a:srgbClr val="000090"/>
                </a:solidFill>
              </a:rPr>
              <a:t> </a:t>
            </a:r>
          </a:p>
          <a:p>
            <a:endParaRPr lang="en-US" altLang="en-US" sz="1600">
              <a:solidFill>
                <a:srgbClr val="000090"/>
              </a:solidFill>
            </a:endParaRPr>
          </a:p>
        </p:txBody>
      </p:sp>
      <p:sp>
        <p:nvSpPr>
          <p:cNvPr id="20490" name="Text Box 36"/>
          <p:cNvSpPr txBox="1">
            <a:spLocks noChangeArrowheads="1"/>
          </p:cNvSpPr>
          <p:nvPr/>
        </p:nvSpPr>
        <p:spPr bwMode="auto">
          <a:xfrm>
            <a:off x="1600200" y="2233613"/>
            <a:ext cx="22098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Listening 2</a:t>
            </a:r>
            <a:r>
              <a:rPr lang="en-US" altLang="en-US" sz="2000">
                <a:solidFill>
                  <a:srgbClr val="000090"/>
                </a:solidFill>
              </a:rPr>
              <a:t>:</a:t>
            </a:r>
          </a:p>
          <a:p>
            <a:r>
              <a:rPr lang="en-US" altLang="en-US" sz="1600">
                <a:solidFill>
                  <a:srgbClr val="000090"/>
                </a:solidFill>
              </a:rPr>
              <a:t>Factual, </a:t>
            </a:r>
            <a:br>
              <a:rPr lang="en-US" altLang="en-US" sz="1600">
                <a:solidFill>
                  <a:srgbClr val="000090"/>
                </a:solidFill>
              </a:rPr>
            </a:br>
            <a:r>
              <a:rPr lang="en-US" altLang="en-US" sz="1600">
                <a:solidFill>
                  <a:srgbClr val="000090"/>
                </a:solidFill>
              </a:rPr>
              <a:t>object-focused</a:t>
            </a:r>
          </a:p>
        </p:txBody>
      </p:sp>
      <p:sp>
        <p:nvSpPr>
          <p:cNvPr id="20491" name="Text Box 38"/>
          <p:cNvSpPr txBox="1">
            <a:spLocks noChangeArrowheads="1"/>
          </p:cNvSpPr>
          <p:nvPr/>
        </p:nvSpPr>
        <p:spPr bwMode="auto">
          <a:xfrm>
            <a:off x="1600200" y="4889500"/>
            <a:ext cx="2209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Listening 4</a:t>
            </a:r>
            <a:r>
              <a:rPr lang="en-US" altLang="en-US" sz="2000">
                <a:solidFill>
                  <a:srgbClr val="000090"/>
                </a:solidFill>
              </a:rPr>
              <a:t>:</a:t>
            </a:r>
            <a:endParaRPr lang="en-US" altLang="en-US" sz="1600">
              <a:solidFill>
                <a:srgbClr val="000090"/>
              </a:solidFill>
            </a:endParaRPr>
          </a:p>
          <a:p>
            <a:r>
              <a:rPr lang="en-US" altLang="en-US" sz="1600">
                <a:solidFill>
                  <a:srgbClr val="000090"/>
                </a:solidFill>
              </a:rPr>
              <a:t>Generative </a:t>
            </a:r>
          </a:p>
          <a:p>
            <a:r>
              <a:rPr lang="en-US" altLang="en-US" sz="1600">
                <a:solidFill>
                  <a:srgbClr val="000090"/>
                </a:solidFill>
              </a:rPr>
              <a:t>listening</a:t>
            </a:r>
          </a:p>
        </p:txBody>
      </p:sp>
      <p:sp>
        <p:nvSpPr>
          <p:cNvPr id="20492" name="Text Box 37"/>
          <p:cNvSpPr txBox="1">
            <a:spLocks noChangeArrowheads="1"/>
          </p:cNvSpPr>
          <p:nvPr/>
        </p:nvSpPr>
        <p:spPr bwMode="auto">
          <a:xfrm>
            <a:off x="1600200" y="3600450"/>
            <a:ext cx="2209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Listening 3</a:t>
            </a:r>
            <a:r>
              <a:rPr lang="en-US" altLang="en-US" sz="2000">
                <a:solidFill>
                  <a:srgbClr val="000090"/>
                </a:solidFill>
              </a:rPr>
              <a:t>:</a:t>
            </a:r>
          </a:p>
          <a:p>
            <a:r>
              <a:rPr lang="en-US" altLang="en-US" sz="1600">
                <a:solidFill>
                  <a:srgbClr val="000090"/>
                </a:solidFill>
              </a:rPr>
              <a:t>Empathic </a:t>
            </a:r>
          </a:p>
          <a:p>
            <a:r>
              <a:rPr lang="en-US" altLang="en-US" sz="1600">
                <a:solidFill>
                  <a:srgbClr val="000090"/>
                </a:solidFill>
              </a:rPr>
              <a:t>listening</a:t>
            </a:r>
          </a:p>
        </p:txBody>
      </p:sp>
      <p:sp>
        <p:nvSpPr>
          <p:cNvPr id="20493" name="Line 19"/>
          <p:cNvSpPr>
            <a:spLocks noChangeShapeType="1"/>
          </p:cNvSpPr>
          <p:nvPr/>
        </p:nvSpPr>
        <p:spPr bwMode="auto">
          <a:xfrm>
            <a:off x="3352800" y="1525588"/>
            <a:ext cx="0" cy="712787"/>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4" name="Line 19"/>
          <p:cNvSpPr>
            <a:spLocks noChangeShapeType="1"/>
          </p:cNvSpPr>
          <p:nvPr/>
        </p:nvSpPr>
        <p:spPr bwMode="auto">
          <a:xfrm>
            <a:off x="3352800" y="2989263"/>
            <a:ext cx="0" cy="714375"/>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5" name="Line 19"/>
          <p:cNvSpPr>
            <a:spLocks noChangeShapeType="1"/>
          </p:cNvSpPr>
          <p:nvPr/>
        </p:nvSpPr>
        <p:spPr bwMode="auto">
          <a:xfrm>
            <a:off x="3352800" y="4378325"/>
            <a:ext cx="0" cy="714375"/>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0496" name="Picture 38" descr="creativecommons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Connector 107"/>
          <p:cNvCxnSpPr/>
          <p:nvPr/>
        </p:nvCxnSpPr>
        <p:spPr bwMode="auto">
          <a:xfrm>
            <a:off x="0" y="6018213"/>
            <a:ext cx="9144000" cy="1587"/>
          </a:xfrm>
          <a:prstGeom prst="line">
            <a:avLst/>
          </a:prstGeom>
          <a:solidFill>
            <a:schemeClr val="accent1"/>
          </a:solidFill>
          <a:ln w="6350" cap="flat" cmpd="sng" algn="ctr">
            <a:solidFill>
              <a:schemeClr val="accent3">
                <a:lumMod val="95000"/>
              </a:schemeClr>
            </a:solidFill>
            <a:prstDash val="lgDash"/>
            <a:round/>
            <a:headEnd type="none" w="med" len="med"/>
            <a:tailEnd type="none" w="med" len="med"/>
          </a:ln>
          <a:effectLst/>
        </p:spPr>
      </p:cxnSp>
      <p:cxnSp>
        <p:nvCxnSpPr>
          <p:cNvPr id="109" name="Straight Connector 108"/>
          <p:cNvCxnSpPr/>
          <p:nvPr/>
        </p:nvCxnSpPr>
        <p:spPr bwMode="auto">
          <a:xfrm>
            <a:off x="0" y="4495800"/>
            <a:ext cx="9144000" cy="1588"/>
          </a:xfrm>
          <a:prstGeom prst="line">
            <a:avLst/>
          </a:prstGeom>
          <a:solidFill>
            <a:schemeClr val="accent1"/>
          </a:solidFill>
          <a:ln w="6350" cap="flat" cmpd="sng" algn="ctr">
            <a:solidFill>
              <a:schemeClr val="accent3">
                <a:lumMod val="95000"/>
              </a:schemeClr>
            </a:solidFill>
            <a:prstDash val="lgDash"/>
            <a:round/>
            <a:headEnd type="none" w="med" len="med"/>
            <a:tailEnd type="none" w="med" len="med"/>
          </a:ln>
          <a:effectLst/>
        </p:spPr>
      </p:cxnSp>
      <p:cxnSp>
        <p:nvCxnSpPr>
          <p:cNvPr id="110" name="Straight Connector 109"/>
          <p:cNvCxnSpPr/>
          <p:nvPr/>
        </p:nvCxnSpPr>
        <p:spPr bwMode="auto">
          <a:xfrm>
            <a:off x="0" y="3124200"/>
            <a:ext cx="9144000" cy="1588"/>
          </a:xfrm>
          <a:prstGeom prst="line">
            <a:avLst/>
          </a:prstGeom>
          <a:solidFill>
            <a:schemeClr val="accent1"/>
          </a:solidFill>
          <a:ln w="6350" cap="flat" cmpd="sng" algn="ctr">
            <a:solidFill>
              <a:schemeClr val="accent3">
                <a:lumMod val="95000"/>
              </a:schemeClr>
            </a:solidFill>
            <a:prstDash val="lgDash"/>
            <a:round/>
            <a:headEnd type="none" w="med" len="med"/>
            <a:tailEnd type="none" w="med" len="med"/>
          </a:ln>
          <a:effectLst/>
        </p:spPr>
      </p:cxnSp>
      <p:cxnSp>
        <p:nvCxnSpPr>
          <p:cNvPr id="111" name="Straight Connector 110"/>
          <p:cNvCxnSpPr/>
          <p:nvPr/>
        </p:nvCxnSpPr>
        <p:spPr bwMode="auto">
          <a:xfrm>
            <a:off x="0" y="1598613"/>
            <a:ext cx="9144000" cy="1587"/>
          </a:xfrm>
          <a:prstGeom prst="line">
            <a:avLst/>
          </a:prstGeom>
          <a:solidFill>
            <a:schemeClr val="accent1"/>
          </a:solidFill>
          <a:ln w="19050" cap="flat" cmpd="sng" algn="ctr">
            <a:solidFill>
              <a:schemeClr val="accent3">
                <a:lumMod val="95000"/>
              </a:schemeClr>
            </a:solidFill>
            <a:prstDash val="lgDash"/>
            <a:round/>
            <a:headEnd type="none" w="med" len="med"/>
            <a:tailEnd type="none" w="med" len="med"/>
          </a:ln>
          <a:effectLst/>
        </p:spPr>
      </p:cxnSp>
      <p:sp>
        <p:nvSpPr>
          <p:cNvPr id="21510" name="Rectangle 38"/>
          <p:cNvSpPr>
            <a:spLocks noChangeArrowheads="1"/>
          </p:cNvSpPr>
          <p:nvPr/>
        </p:nvSpPr>
        <p:spPr bwMode="auto">
          <a:xfrm>
            <a:off x="85725" y="0"/>
            <a:ext cx="1362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rgbClr val="808080"/>
                </a:solidFill>
              </a:rPr>
              <a:t>Field:</a:t>
            </a:r>
            <a:br>
              <a:rPr lang="en-US" altLang="en-US" sz="1600" b="1">
                <a:solidFill>
                  <a:srgbClr val="808080"/>
                </a:solidFill>
              </a:rPr>
            </a:br>
            <a:r>
              <a:rPr lang="en-US" altLang="en-US" sz="1600" b="1">
                <a:solidFill>
                  <a:srgbClr val="808080"/>
                </a:solidFill>
              </a:rPr>
              <a:t>Structure</a:t>
            </a:r>
          </a:p>
          <a:p>
            <a:pPr algn="ctr"/>
            <a:r>
              <a:rPr lang="en-US" altLang="en-US" sz="1600" b="1">
                <a:solidFill>
                  <a:srgbClr val="808080"/>
                </a:solidFill>
              </a:rPr>
              <a:t>Of Attention</a:t>
            </a:r>
            <a:endParaRPr lang="en-US" altLang="en-US" sz="2000" b="1">
              <a:solidFill>
                <a:srgbClr val="808080"/>
              </a:solidFill>
            </a:endParaRPr>
          </a:p>
        </p:txBody>
      </p:sp>
      <p:sp>
        <p:nvSpPr>
          <p:cNvPr id="21511" name="Rectangle 39"/>
          <p:cNvSpPr>
            <a:spLocks noChangeArrowheads="1"/>
          </p:cNvSpPr>
          <p:nvPr/>
        </p:nvSpPr>
        <p:spPr bwMode="auto">
          <a:xfrm>
            <a:off x="1600200" y="60325"/>
            <a:ext cx="1668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Attentional action</a:t>
            </a:r>
          </a:p>
        </p:txBody>
      </p:sp>
      <p:sp>
        <p:nvSpPr>
          <p:cNvPr id="21512" name="Rectangle 44"/>
          <p:cNvSpPr>
            <a:spLocks noChangeArrowheads="1"/>
          </p:cNvSpPr>
          <p:nvPr/>
        </p:nvSpPr>
        <p:spPr bwMode="auto">
          <a:xfrm>
            <a:off x="3581400" y="60325"/>
            <a:ext cx="190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Conversational action</a:t>
            </a:r>
            <a:endParaRPr lang="en-US" altLang="en-US" sz="2000" b="1">
              <a:solidFill>
                <a:srgbClr val="000000"/>
              </a:solidFill>
            </a:endParaRPr>
          </a:p>
        </p:txBody>
      </p:sp>
      <p:grpSp>
        <p:nvGrpSpPr>
          <p:cNvPr id="21513" name="Group 111"/>
          <p:cNvGrpSpPr>
            <a:grpSpLocks/>
          </p:cNvGrpSpPr>
          <p:nvPr/>
        </p:nvGrpSpPr>
        <p:grpSpPr bwMode="auto">
          <a:xfrm>
            <a:off x="25400" y="1068388"/>
            <a:ext cx="1524000" cy="5332412"/>
            <a:chOff x="25400" y="1068388"/>
            <a:chExt cx="1524000" cy="5331857"/>
          </a:xfrm>
        </p:grpSpPr>
        <p:grpSp>
          <p:nvGrpSpPr>
            <p:cNvPr id="21529" name="Group 91"/>
            <p:cNvGrpSpPr>
              <a:grpSpLocks/>
            </p:cNvGrpSpPr>
            <p:nvPr/>
          </p:nvGrpSpPr>
          <p:grpSpPr bwMode="auto">
            <a:xfrm>
              <a:off x="82550" y="1068388"/>
              <a:ext cx="1409700" cy="1129744"/>
              <a:chOff x="82550" y="1068388"/>
              <a:chExt cx="1409700" cy="1129744"/>
            </a:xfrm>
          </p:grpSpPr>
          <p:sp>
            <p:nvSpPr>
              <p:cNvPr id="21548" name="Oval 14"/>
              <p:cNvSpPr>
                <a:spLocks noChangeArrowheads="1"/>
              </p:cNvSpPr>
              <p:nvPr/>
            </p:nvSpPr>
            <p:spPr bwMode="auto">
              <a:xfrm>
                <a:off x="368300" y="1068388"/>
                <a:ext cx="838200" cy="838200"/>
              </a:xfrm>
              <a:prstGeom prst="ellipse">
                <a:avLst/>
              </a:prstGeom>
              <a:solidFill>
                <a:srgbClr val="D9D9D9"/>
              </a:solidFill>
              <a:ln w="28575">
                <a:solidFill>
                  <a:srgbClr val="808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49" name="AutoShape 15"/>
              <p:cNvSpPr>
                <a:spLocks noChangeArrowheads="1"/>
              </p:cNvSpPr>
              <p:nvPr/>
            </p:nvSpPr>
            <p:spPr bwMode="auto">
              <a:xfrm>
                <a:off x="749300" y="14493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50" name="Text Box 31"/>
              <p:cNvSpPr txBox="1">
                <a:spLocks noChangeArrowheads="1"/>
              </p:cNvSpPr>
              <p:nvPr/>
            </p:nvSpPr>
            <p:spPr bwMode="auto">
              <a:xfrm>
                <a:off x="82550" y="1828800"/>
                <a:ext cx="14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800">
                    <a:solidFill>
                      <a:srgbClr val="FF0000"/>
                    </a:solidFill>
                  </a:rPr>
                  <a:t>I-in-me</a:t>
                </a:r>
              </a:p>
            </p:txBody>
          </p:sp>
        </p:grpSp>
        <p:grpSp>
          <p:nvGrpSpPr>
            <p:cNvPr id="21530" name="Group 92"/>
            <p:cNvGrpSpPr>
              <a:grpSpLocks/>
            </p:cNvGrpSpPr>
            <p:nvPr/>
          </p:nvGrpSpPr>
          <p:grpSpPr bwMode="auto">
            <a:xfrm>
              <a:off x="127000" y="2342092"/>
              <a:ext cx="1320800" cy="1131332"/>
              <a:chOff x="127000" y="2414588"/>
              <a:chExt cx="1320800" cy="1131332"/>
            </a:xfrm>
          </p:grpSpPr>
          <p:sp>
            <p:nvSpPr>
              <p:cNvPr id="21545" name="Oval 17"/>
              <p:cNvSpPr>
                <a:spLocks noChangeArrowheads="1"/>
              </p:cNvSpPr>
              <p:nvPr/>
            </p:nvSpPr>
            <p:spPr bwMode="auto">
              <a:xfrm>
                <a:off x="368300" y="2414588"/>
                <a:ext cx="838200" cy="838200"/>
              </a:xfrm>
              <a:prstGeom prst="ellipse">
                <a:avLst/>
              </a:prstGeom>
              <a:solidFill>
                <a:srgbClr val="D9D9D9"/>
              </a:solidFill>
              <a:ln w="28575">
                <a:solidFill>
                  <a:srgbClr val="808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46" name="AutoShape 18"/>
              <p:cNvSpPr>
                <a:spLocks noChangeArrowheads="1"/>
              </p:cNvSpPr>
              <p:nvPr/>
            </p:nvSpPr>
            <p:spPr bwMode="auto">
              <a:xfrm>
                <a:off x="1130300" y="29479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47" name="Text Box 32"/>
              <p:cNvSpPr txBox="1">
                <a:spLocks noChangeArrowheads="1"/>
              </p:cNvSpPr>
              <p:nvPr/>
            </p:nvSpPr>
            <p:spPr bwMode="auto">
              <a:xfrm>
                <a:off x="127000" y="3176588"/>
                <a:ext cx="132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800">
                    <a:solidFill>
                      <a:srgbClr val="FF0000"/>
                    </a:solidFill>
                  </a:rPr>
                  <a:t>I-in-it</a:t>
                </a:r>
              </a:p>
            </p:txBody>
          </p:sp>
        </p:grpSp>
        <p:grpSp>
          <p:nvGrpSpPr>
            <p:cNvPr id="21531" name="Group 93"/>
            <p:cNvGrpSpPr>
              <a:grpSpLocks/>
            </p:cNvGrpSpPr>
            <p:nvPr/>
          </p:nvGrpSpPr>
          <p:grpSpPr bwMode="auto">
            <a:xfrm>
              <a:off x="82550" y="3617384"/>
              <a:ext cx="1409700" cy="1129744"/>
              <a:chOff x="82550" y="3697288"/>
              <a:chExt cx="1409700" cy="1129744"/>
            </a:xfrm>
          </p:grpSpPr>
          <p:sp>
            <p:nvSpPr>
              <p:cNvPr id="21542" name="Oval 20"/>
              <p:cNvSpPr>
                <a:spLocks noChangeArrowheads="1"/>
              </p:cNvSpPr>
              <p:nvPr/>
            </p:nvSpPr>
            <p:spPr bwMode="auto">
              <a:xfrm>
                <a:off x="368300" y="3697288"/>
                <a:ext cx="838200" cy="838200"/>
              </a:xfrm>
              <a:prstGeom prst="ellipse">
                <a:avLst/>
              </a:prstGeom>
              <a:solidFill>
                <a:srgbClr val="D9D9D9"/>
              </a:solidFill>
              <a:ln w="28575">
                <a:solidFill>
                  <a:srgbClr val="808080"/>
                </a:solidFill>
                <a:prstDash val="dash"/>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43" name="AutoShape 21"/>
              <p:cNvSpPr>
                <a:spLocks noChangeArrowheads="1"/>
              </p:cNvSpPr>
              <p:nvPr/>
            </p:nvSpPr>
            <p:spPr bwMode="auto">
              <a:xfrm>
                <a:off x="1377950" y="42306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44" name="Text Box 33"/>
              <p:cNvSpPr txBox="1">
                <a:spLocks noChangeArrowheads="1"/>
              </p:cNvSpPr>
              <p:nvPr/>
            </p:nvSpPr>
            <p:spPr bwMode="auto">
              <a:xfrm>
                <a:off x="82550" y="4457700"/>
                <a:ext cx="14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800">
                    <a:solidFill>
                      <a:srgbClr val="FF0000"/>
                    </a:solidFill>
                  </a:rPr>
                  <a:t>I-in-you</a:t>
                </a:r>
              </a:p>
            </p:txBody>
          </p:sp>
        </p:grpSp>
        <p:grpSp>
          <p:nvGrpSpPr>
            <p:cNvPr id="21532" name="Group 94"/>
            <p:cNvGrpSpPr>
              <a:grpSpLocks/>
            </p:cNvGrpSpPr>
            <p:nvPr/>
          </p:nvGrpSpPr>
          <p:grpSpPr bwMode="auto">
            <a:xfrm>
              <a:off x="25400" y="4891088"/>
              <a:ext cx="1524000" cy="1509157"/>
              <a:chOff x="25400" y="4891088"/>
              <a:chExt cx="1524000" cy="1509157"/>
            </a:xfrm>
          </p:grpSpPr>
          <p:sp>
            <p:nvSpPr>
              <p:cNvPr id="21533" name="Rectangle 23"/>
              <p:cNvSpPr>
                <a:spLocks noChangeArrowheads="1"/>
              </p:cNvSpPr>
              <p:nvPr/>
            </p:nvSpPr>
            <p:spPr bwMode="auto">
              <a:xfrm>
                <a:off x="660400" y="5327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34" name="Oval 24"/>
              <p:cNvSpPr>
                <a:spLocks noChangeArrowheads="1"/>
              </p:cNvSpPr>
              <p:nvPr/>
            </p:nvSpPr>
            <p:spPr bwMode="auto">
              <a:xfrm flipV="1">
                <a:off x="368300" y="4967288"/>
                <a:ext cx="838200" cy="838200"/>
              </a:xfrm>
              <a:prstGeom prst="ellipse">
                <a:avLst/>
              </a:prstGeom>
              <a:solidFill>
                <a:srgbClr val="D9D9D9"/>
              </a:solidFill>
              <a:ln w="28575">
                <a:solidFill>
                  <a:srgbClr val="808080"/>
                </a:solidFill>
                <a:prstDash val="dash"/>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35" name="AutoShape 25"/>
              <p:cNvSpPr>
                <a:spLocks noChangeArrowheads="1"/>
              </p:cNvSpPr>
              <p:nvPr/>
            </p:nvSpPr>
            <p:spPr bwMode="auto">
              <a:xfrm flipV="1">
                <a:off x="736600" y="60340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36" name="AutoShape 26"/>
              <p:cNvSpPr>
                <a:spLocks noChangeArrowheads="1"/>
              </p:cNvSpPr>
              <p:nvPr/>
            </p:nvSpPr>
            <p:spPr bwMode="auto">
              <a:xfrm flipV="1">
                <a:off x="50800" y="5726113"/>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37" name="AutoShape 27"/>
              <p:cNvSpPr>
                <a:spLocks noChangeArrowheads="1"/>
              </p:cNvSpPr>
              <p:nvPr/>
            </p:nvSpPr>
            <p:spPr bwMode="auto">
              <a:xfrm flipV="1">
                <a:off x="50800" y="48910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38" name="AutoShape 28"/>
              <p:cNvSpPr>
                <a:spLocks noChangeArrowheads="1"/>
              </p:cNvSpPr>
              <p:nvPr/>
            </p:nvSpPr>
            <p:spPr bwMode="auto">
              <a:xfrm flipV="1">
                <a:off x="1346200" y="48910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39" name="AutoShape 29"/>
              <p:cNvSpPr>
                <a:spLocks noChangeArrowheads="1"/>
              </p:cNvSpPr>
              <p:nvPr/>
            </p:nvSpPr>
            <p:spPr bwMode="auto">
              <a:xfrm flipV="1">
                <a:off x="1422400" y="5713413"/>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40" name="AutoShape 30"/>
              <p:cNvSpPr>
                <a:spLocks noChangeArrowheads="1"/>
              </p:cNvSpPr>
              <p:nvPr/>
            </p:nvSpPr>
            <p:spPr bwMode="auto">
              <a:xfrm flipV="1">
                <a:off x="749300" y="5345113"/>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41" name="Text Box 34"/>
              <p:cNvSpPr txBox="1">
                <a:spLocks noChangeArrowheads="1"/>
              </p:cNvSpPr>
              <p:nvPr/>
            </p:nvSpPr>
            <p:spPr bwMode="auto">
              <a:xfrm>
                <a:off x="25400" y="6030913"/>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800">
                    <a:solidFill>
                      <a:srgbClr val="FF0000"/>
                    </a:solidFill>
                  </a:rPr>
                  <a:t>I-in-now</a:t>
                </a:r>
              </a:p>
            </p:txBody>
          </p:sp>
        </p:grpSp>
      </p:grpSp>
      <p:sp>
        <p:nvSpPr>
          <p:cNvPr id="21514" name="Text Box 35"/>
          <p:cNvSpPr txBox="1">
            <a:spLocks noChangeArrowheads="1"/>
          </p:cNvSpPr>
          <p:nvPr/>
        </p:nvSpPr>
        <p:spPr bwMode="auto">
          <a:xfrm>
            <a:off x="1600200" y="1003300"/>
            <a:ext cx="1905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Listening 1:</a:t>
            </a:r>
          </a:p>
          <a:p>
            <a:r>
              <a:rPr lang="en-US" altLang="en-US" sz="1600">
                <a:solidFill>
                  <a:srgbClr val="000090"/>
                </a:solidFill>
              </a:rPr>
              <a:t>Downloading habits of thought</a:t>
            </a:r>
            <a:r>
              <a:rPr lang="en-US" altLang="en-US" sz="1800">
                <a:solidFill>
                  <a:srgbClr val="000090"/>
                </a:solidFill>
              </a:rPr>
              <a:t> </a:t>
            </a:r>
          </a:p>
          <a:p>
            <a:endParaRPr lang="en-US" altLang="en-US" sz="1600">
              <a:solidFill>
                <a:srgbClr val="000090"/>
              </a:solidFill>
            </a:endParaRPr>
          </a:p>
        </p:txBody>
      </p:sp>
      <p:sp>
        <p:nvSpPr>
          <p:cNvPr id="21515" name="Text Box 35"/>
          <p:cNvSpPr txBox="1">
            <a:spLocks noChangeArrowheads="1"/>
          </p:cNvSpPr>
          <p:nvPr/>
        </p:nvSpPr>
        <p:spPr bwMode="auto">
          <a:xfrm>
            <a:off x="3581400" y="1003300"/>
            <a:ext cx="22098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Downloading</a:t>
            </a:r>
            <a:r>
              <a:rPr lang="en-US" altLang="en-US" sz="1800">
                <a:solidFill>
                  <a:srgbClr val="000090"/>
                </a:solidFill>
              </a:rPr>
              <a:t>:</a:t>
            </a:r>
          </a:p>
          <a:p>
            <a:r>
              <a:rPr lang="en-US" altLang="en-US" sz="1600">
                <a:solidFill>
                  <a:srgbClr val="000090"/>
                </a:solidFill>
              </a:rPr>
              <a:t>Talking nice, politeness,</a:t>
            </a:r>
          </a:p>
          <a:p>
            <a:r>
              <a:rPr lang="en-US" altLang="en-US" sz="1600">
                <a:solidFill>
                  <a:srgbClr val="000090"/>
                </a:solidFill>
              </a:rPr>
              <a:t>rule-reenacting</a:t>
            </a:r>
            <a:endParaRPr lang="en-US" altLang="en-US" sz="1800">
              <a:solidFill>
                <a:srgbClr val="000090"/>
              </a:solidFill>
            </a:endParaRPr>
          </a:p>
          <a:p>
            <a:endParaRPr lang="en-US" altLang="en-US" sz="1600">
              <a:solidFill>
                <a:srgbClr val="000090"/>
              </a:solidFill>
            </a:endParaRPr>
          </a:p>
        </p:txBody>
      </p:sp>
      <p:sp>
        <p:nvSpPr>
          <p:cNvPr id="21516" name="Text Box 36"/>
          <p:cNvSpPr txBox="1">
            <a:spLocks noChangeArrowheads="1"/>
          </p:cNvSpPr>
          <p:nvPr/>
        </p:nvSpPr>
        <p:spPr bwMode="auto">
          <a:xfrm>
            <a:off x="1600200" y="2233613"/>
            <a:ext cx="22098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Listening 2</a:t>
            </a:r>
            <a:r>
              <a:rPr lang="en-US" altLang="en-US" sz="2000">
                <a:solidFill>
                  <a:srgbClr val="000090"/>
                </a:solidFill>
              </a:rPr>
              <a:t>:</a:t>
            </a:r>
          </a:p>
          <a:p>
            <a:r>
              <a:rPr lang="en-US" altLang="en-US" sz="1600">
                <a:solidFill>
                  <a:srgbClr val="000090"/>
                </a:solidFill>
              </a:rPr>
              <a:t>Factual, </a:t>
            </a:r>
            <a:br>
              <a:rPr lang="en-US" altLang="en-US" sz="1600">
                <a:solidFill>
                  <a:srgbClr val="000090"/>
                </a:solidFill>
              </a:rPr>
            </a:br>
            <a:r>
              <a:rPr lang="en-US" altLang="en-US" sz="1600">
                <a:solidFill>
                  <a:srgbClr val="000090"/>
                </a:solidFill>
              </a:rPr>
              <a:t>object-focused</a:t>
            </a:r>
          </a:p>
        </p:txBody>
      </p:sp>
      <p:sp>
        <p:nvSpPr>
          <p:cNvPr id="21517" name="Text Box 36"/>
          <p:cNvSpPr txBox="1">
            <a:spLocks noChangeArrowheads="1"/>
          </p:cNvSpPr>
          <p:nvPr/>
        </p:nvSpPr>
        <p:spPr bwMode="auto">
          <a:xfrm>
            <a:off x="3581400" y="2233613"/>
            <a:ext cx="2209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Debate:</a:t>
            </a:r>
            <a:endParaRPr lang="en-US" altLang="en-US" sz="1800">
              <a:solidFill>
                <a:srgbClr val="000090"/>
              </a:solidFill>
            </a:endParaRPr>
          </a:p>
          <a:p>
            <a:r>
              <a:rPr lang="en-US" altLang="en-US" sz="1600">
                <a:solidFill>
                  <a:srgbClr val="000090"/>
                </a:solidFill>
              </a:rPr>
              <a:t>Talking tough,</a:t>
            </a:r>
          </a:p>
          <a:p>
            <a:r>
              <a:rPr lang="en-US" altLang="en-US" sz="1600">
                <a:solidFill>
                  <a:srgbClr val="000090"/>
                </a:solidFill>
              </a:rPr>
              <a:t>rule-revealing</a:t>
            </a:r>
            <a:endParaRPr lang="en-US" altLang="en-US" sz="2000">
              <a:solidFill>
                <a:srgbClr val="000090"/>
              </a:solidFill>
            </a:endParaRPr>
          </a:p>
        </p:txBody>
      </p:sp>
      <p:sp>
        <p:nvSpPr>
          <p:cNvPr id="21518" name="Text Box 38"/>
          <p:cNvSpPr txBox="1">
            <a:spLocks noChangeArrowheads="1"/>
          </p:cNvSpPr>
          <p:nvPr/>
        </p:nvSpPr>
        <p:spPr bwMode="auto">
          <a:xfrm>
            <a:off x="1600200" y="4889500"/>
            <a:ext cx="2209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Listening 4</a:t>
            </a:r>
            <a:r>
              <a:rPr lang="en-US" altLang="en-US" sz="2000">
                <a:solidFill>
                  <a:srgbClr val="000090"/>
                </a:solidFill>
              </a:rPr>
              <a:t>:</a:t>
            </a:r>
            <a:endParaRPr lang="en-US" altLang="en-US" sz="1600">
              <a:solidFill>
                <a:srgbClr val="000090"/>
              </a:solidFill>
            </a:endParaRPr>
          </a:p>
          <a:p>
            <a:r>
              <a:rPr lang="en-US" altLang="en-US" sz="1600">
                <a:solidFill>
                  <a:srgbClr val="000090"/>
                </a:solidFill>
              </a:rPr>
              <a:t>Generative </a:t>
            </a:r>
          </a:p>
          <a:p>
            <a:r>
              <a:rPr lang="en-US" altLang="en-US" sz="1600">
                <a:solidFill>
                  <a:srgbClr val="000090"/>
                </a:solidFill>
              </a:rPr>
              <a:t>listening</a:t>
            </a:r>
          </a:p>
        </p:txBody>
      </p:sp>
      <p:sp>
        <p:nvSpPr>
          <p:cNvPr id="21519" name="Text Box 42"/>
          <p:cNvSpPr txBox="1">
            <a:spLocks noChangeArrowheads="1"/>
          </p:cNvSpPr>
          <p:nvPr/>
        </p:nvSpPr>
        <p:spPr bwMode="auto">
          <a:xfrm>
            <a:off x="3581400" y="4889500"/>
            <a:ext cx="2209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Presencing:</a:t>
            </a:r>
          </a:p>
          <a:p>
            <a:r>
              <a:rPr lang="en-US" altLang="en-US" sz="1600">
                <a:solidFill>
                  <a:srgbClr val="000090"/>
                </a:solidFill>
              </a:rPr>
              <a:t>Collective </a:t>
            </a:r>
            <a:br>
              <a:rPr lang="en-US" altLang="en-US" sz="1600">
                <a:solidFill>
                  <a:srgbClr val="000090"/>
                </a:solidFill>
              </a:rPr>
            </a:br>
            <a:r>
              <a:rPr lang="en-US" altLang="en-US" sz="1600">
                <a:solidFill>
                  <a:srgbClr val="000090"/>
                </a:solidFill>
              </a:rPr>
              <a:t>creativity, flow</a:t>
            </a:r>
          </a:p>
          <a:p>
            <a:r>
              <a:rPr lang="en-US" altLang="en-US" sz="1600">
                <a:solidFill>
                  <a:srgbClr val="000090"/>
                </a:solidFill>
              </a:rPr>
              <a:t>rule-generating</a:t>
            </a:r>
          </a:p>
        </p:txBody>
      </p:sp>
      <p:sp>
        <p:nvSpPr>
          <p:cNvPr id="21520" name="Text Box 37"/>
          <p:cNvSpPr txBox="1">
            <a:spLocks noChangeArrowheads="1"/>
          </p:cNvSpPr>
          <p:nvPr/>
        </p:nvSpPr>
        <p:spPr bwMode="auto">
          <a:xfrm>
            <a:off x="1600200" y="3600450"/>
            <a:ext cx="2209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Listening 3</a:t>
            </a:r>
            <a:r>
              <a:rPr lang="en-US" altLang="en-US" sz="2000">
                <a:solidFill>
                  <a:srgbClr val="000090"/>
                </a:solidFill>
              </a:rPr>
              <a:t>:</a:t>
            </a:r>
          </a:p>
          <a:p>
            <a:r>
              <a:rPr lang="en-US" altLang="en-US" sz="1600">
                <a:solidFill>
                  <a:srgbClr val="000090"/>
                </a:solidFill>
              </a:rPr>
              <a:t>Empathic </a:t>
            </a:r>
          </a:p>
          <a:p>
            <a:r>
              <a:rPr lang="en-US" altLang="en-US" sz="1600">
                <a:solidFill>
                  <a:srgbClr val="000090"/>
                </a:solidFill>
              </a:rPr>
              <a:t>listening</a:t>
            </a:r>
          </a:p>
        </p:txBody>
      </p:sp>
      <p:sp>
        <p:nvSpPr>
          <p:cNvPr id="21521" name="Text Box 41"/>
          <p:cNvSpPr txBox="1">
            <a:spLocks noChangeArrowheads="1"/>
          </p:cNvSpPr>
          <p:nvPr/>
        </p:nvSpPr>
        <p:spPr bwMode="auto">
          <a:xfrm>
            <a:off x="3581400" y="3600450"/>
            <a:ext cx="2209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Dialogue:</a:t>
            </a:r>
          </a:p>
          <a:p>
            <a:r>
              <a:rPr lang="en-US" altLang="en-US" sz="1600">
                <a:solidFill>
                  <a:srgbClr val="000090"/>
                </a:solidFill>
              </a:rPr>
              <a:t>Inquiry,</a:t>
            </a:r>
          </a:p>
          <a:p>
            <a:r>
              <a:rPr lang="en-US" altLang="en-US" sz="1600">
                <a:solidFill>
                  <a:srgbClr val="000090"/>
                </a:solidFill>
              </a:rPr>
              <a:t>rule-reflecting</a:t>
            </a:r>
          </a:p>
        </p:txBody>
      </p:sp>
      <p:sp>
        <p:nvSpPr>
          <p:cNvPr id="21522" name="Line 19"/>
          <p:cNvSpPr>
            <a:spLocks noChangeShapeType="1"/>
          </p:cNvSpPr>
          <p:nvPr/>
        </p:nvSpPr>
        <p:spPr bwMode="auto">
          <a:xfrm>
            <a:off x="3352800" y="1525588"/>
            <a:ext cx="0" cy="712787"/>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3" name="Line 19"/>
          <p:cNvSpPr>
            <a:spLocks noChangeShapeType="1"/>
          </p:cNvSpPr>
          <p:nvPr/>
        </p:nvSpPr>
        <p:spPr bwMode="auto">
          <a:xfrm>
            <a:off x="3352800" y="2989263"/>
            <a:ext cx="0" cy="714375"/>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4" name="Line 19"/>
          <p:cNvSpPr>
            <a:spLocks noChangeShapeType="1"/>
          </p:cNvSpPr>
          <p:nvPr/>
        </p:nvSpPr>
        <p:spPr bwMode="auto">
          <a:xfrm>
            <a:off x="3352800" y="4378325"/>
            <a:ext cx="0" cy="714375"/>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5" name="Line 19"/>
          <p:cNvSpPr>
            <a:spLocks noChangeShapeType="1"/>
          </p:cNvSpPr>
          <p:nvPr/>
        </p:nvSpPr>
        <p:spPr bwMode="auto">
          <a:xfrm>
            <a:off x="5410200" y="1525588"/>
            <a:ext cx="0" cy="712787"/>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6" name="Line 19"/>
          <p:cNvSpPr>
            <a:spLocks noChangeShapeType="1"/>
          </p:cNvSpPr>
          <p:nvPr/>
        </p:nvSpPr>
        <p:spPr bwMode="auto">
          <a:xfrm>
            <a:off x="5410200" y="2989263"/>
            <a:ext cx="0" cy="714375"/>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7" name="Line 19"/>
          <p:cNvSpPr>
            <a:spLocks noChangeShapeType="1"/>
          </p:cNvSpPr>
          <p:nvPr/>
        </p:nvSpPr>
        <p:spPr bwMode="auto">
          <a:xfrm>
            <a:off x="5410200" y="4378325"/>
            <a:ext cx="0" cy="714375"/>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1528" name="Picture 46" descr="creativecommons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Straight Connector 82"/>
          <p:cNvCxnSpPr/>
          <p:nvPr/>
        </p:nvCxnSpPr>
        <p:spPr bwMode="auto">
          <a:xfrm>
            <a:off x="0" y="6018213"/>
            <a:ext cx="9144000" cy="1587"/>
          </a:xfrm>
          <a:prstGeom prst="line">
            <a:avLst/>
          </a:prstGeom>
          <a:solidFill>
            <a:schemeClr val="accent1"/>
          </a:solidFill>
          <a:ln w="6350" cap="flat" cmpd="sng" algn="ctr">
            <a:solidFill>
              <a:schemeClr val="accent3">
                <a:lumMod val="95000"/>
              </a:schemeClr>
            </a:solidFill>
            <a:prstDash val="lgDash"/>
            <a:round/>
            <a:headEnd type="none" w="med" len="med"/>
            <a:tailEnd type="none" w="med" len="med"/>
          </a:ln>
          <a:effectLst/>
        </p:spPr>
      </p:cxnSp>
      <p:cxnSp>
        <p:nvCxnSpPr>
          <p:cNvPr id="84" name="Straight Connector 83"/>
          <p:cNvCxnSpPr/>
          <p:nvPr/>
        </p:nvCxnSpPr>
        <p:spPr bwMode="auto">
          <a:xfrm>
            <a:off x="0" y="4495800"/>
            <a:ext cx="9144000" cy="1588"/>
          </a:xfrm>
          <a:prstGeom prst="line">
            <a:avLst/>
          </a:prstGeom>
          <a:solidFill>
            <a:schemeClr val="accent1"/>
          </a:solidFill>
          <a:ln w="6350" cap="flat" cmpd="sng" algn="ctr">
            <a:solidFill>
              <a:schemeClr val="accent3">
                <a:lumMod val="95000"/>
              </a:schemeClr>
            </a:solidFill>
            <a:prstDash val="lgDash"/>
            <a:round/>
            <a:headEnd type="none" w="med" len="med"/>
            <a:tailEnd type="none" w="med" len="med"/>
          </a:ln>
          <a:effectLst/>
        </p:spPr>
      </p:cxnSp>
      <p:cxnSp>
        <p:nvCxnSpPr>
          <p:cNvPr id="85" name="Straight Connector 84"/>
          <p:cNvCxnSpPr/>
          <p:nvPr/>
        </p:nvCxnSpPr>
        <p:spPr bwMode="auto">
          <a:xfrm>
            <a:off x="0" y="3124200"/>
            <a:ext cx="9144000" cy="1588"/>
          </a:xfrm>
          <a:prstGeom prst="line">
            <a:avLst/>
          </a:prstGeom>
          <a:solidFill>
            <a:schemeClr val="accent1"/>
          </a:solidFill>
          <a:ln w="6350" cap="flat" cmpd="sng" algn="ctr">
            <a:solidFill>
              <a:schemeClr val="accent3">
                <a:lumMod val="95000"/>
              </a:schemeClr>
            </a:solidFill>
            <a:prstDash val="lgDash"/>
            <a:round/>
            <a:headEnd type="none" w="med" len="med"/>
            <a:tailEnd type="none" w="med" len="med"/>
          </a:ln>
          <a:effectLst/>
        </p:spPr>
      </p:cxnSp>
      <p:cxnSp>
        <p:nvCxnSpPr>
          <p:cNvPr id="86" name="Straight Connector 85"/>
          <p:cNvCxnSpPr/>
          <p:nvPr/>
        </p:nvCxnSpPr>
        <p:spPr bwMode="auto">
          <a:xfrm>
            <a:off x="0" y="1598613"/>
            <a:ext cx="9144000" cy="1587"/>
          </a:xfrm>
          <a:prstGeom prst="line">
            <a:avLst/>
          </a:prstGeom>
          <a:solidFill>
            <a:schemeClr val="accent1"/>
          </a:solidFill>
          <a:ln w="19050" cap="flat" cmpd="sng" algn="ctr">
            <a:solidFill>
              <a:schemeClr val="accent3">
                <a:lumMod val="95000"/>
              </a:schemeClr>
            </a:solidFill>
            <a:prstDash val="lgDash"/>
            <a:round/>
            <a:headEnd type="none" w="med" len="med"/>
            <a:tailEnd type="none" w="med" len="med"/>
          </a:ln>
          <a:effectLst/>
        </p:spPr>
      </p:cxnSp>
      <p:sp>
        <p:nvSpPr>
          <p:cNvPr id="22534" name="Rectangle 38"/>
          <p:cNvSpPr>
            <a:spLocks noChangeArrowheads="1"/>
          </p:cNvSpPr>
          <p:nvPr/>
        </p:nvSpPr>
        <p:spPr bwMode="auto">
          <a:xfrm>
            <a:off x="85725" y="0"/>
            <a:ext cx="1362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a:solidFill>
                  <a:srgbClr val="808080"/>
                </a:solidFill>
              </a:rPr>
              <a:t>Field:</a:t>
            </a:r>
            <a:br>
              <a:rPr lang="en-US" altLang="en-US" sz="1600" b="1">
                <a:solidFill>
                  <a:srgbClr val="808080"/>
                </a:solidFill>
              </a:rPr>
            </a:br>
            <a:r>
              <a:rPr lang="en-US" altLang="en-US" sz="1600" b="1">
                <a:solidFill>
                  <a:srgbClr val="808080"/>
                </a:solidFill>
              </a:rPr>
              <a:t>Structure</a:t>
            </a:r>
          </a:p>
          <a:p>
            <a:pPr algn="ctr"/>
            <a:r>
              <a:rPr lang="en-US" altLang="en-US" sz="1600" b="1">
                <a:solidFill>
                  <a:srgbClr val="808080"/>
                </a:solidFill>
              </a:rPr>
              <a:t>Of Attention</a:t>
            </a:r>
            <a:endParaRPr lang="en-US" altLang="en-US" sz="2000" b="1">
              <a:solidFill>
                <a:srgbClr val="808080"/>
              </a:solidFill>
            </a:endParaRPr>
          </a:p>
        </p:txBody>
      </p:sp>
      <p:sp>
        <p:nvSpPr>
          <p:cNvPr id="22535" name="Rectangle 39"/>
          <p:cNvSpPr>
            <a:spLocks noChangeArrowheads="1"/>
          </p:cNvSpPr>
          <p:nvPr/>
        </p:nvSpPr>
        <p:spPr bwMode="auto">
          <a:xfrm>
            <a:off x="1600200" y="60325"/>
            <a:ext cx="1668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Attentional action</a:t>
            </a:r>
          </a:p>
        </p:txBody>
      </p:sp>
      <p:sp>
        <p:nvSpPr>
          <p:cNvPr id="22536" name="Rectangle 44"/>
          <p:cNvSpPr>
            <a:spLocks noChangeArrowheads="1"/>
          </p:cNvSpPr>
          <p:nvPr/>
        </p:nvSpPr>
        <p:spPr bwMode="auto">
          <a:xfrm>
            <a:off x="3581400" y="60325"/>
            <a:ext cx="190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Conversational action</a:t>
            </a:r>
            <a:endParaRPr lang="en-US" altLang="en-US" sz="2000" b="1">
              <a:solidFill>
                <a:srgbClr val="000000"/>
              </a:solidFill>
            </a:endParaRPr>
          </a:p>
        </p:txBody>
      </p:sp>
      <p:sp>
        <p:nvSpPr>
          <p:cNvPr id="22537" name="Rectangle 38"/>
          <p:cNvSpPr>
            <a:spLocks noChangeArrowheads="1"/>
          </p:cNvSpPr>
          <p:nvPr/>
        </p:nvSpPr>
        <p:spPr bwMode="auto">
          <a:xfrm>
            <a:off x="5638800" y="60325"/>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Organizational action</a:t>
            </a:r>
          </a:p>
        </p:txBody>
      </p:sp>
      <p:sp>
        <p:nvSpPr>
          <p:cNvPr id="22538" name="Rectangle 39"/>
          <p:cNvSpPr>
            <a:spLocks noChangeArrowheads="1"/>
          </p:cNvSpPr>
          <p:nvPr/>
        </p:nvSpPr>
        <p:spPr bwMode="auto">
          <a:xfrm>
            <a:off x="7620000" y="60325"/>
            <a:ext cx="1439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Global </a:t>
            </a:r>
            <a:br>
              <a:rPr lang="en-US" altLang="en-US" sz="1800" b="1">
                <a:solidFill>
                  <a:srgbClr val="000000"/>
                </a:solidFill>
              </a:rPr>
            </a:br>
            <a:r>
              <a:rPr lang="en-US" altLang="en-US" sz="1800" b="1">
                <a:solidFill>
                  <a:srgbClr val="000000"/>
                </a:solidFill>
              </a:rPr>
              <a:t>action</a:t>
            </a:r>
          </a:p>
        </p:txBody>
      </p:sp>
      <p:sp>
        <p:nvSpPr>
          <p:cNvPr id="22539" name="Text Box 35"/>
          <p:cNvSpPr txBox="1">
            <a:spLocks noChangeArrowheads="1"/>
          </p:cNvSpPr>
          <p:nvPr/>
        </p:nvSpPr>
        <p:spPr bwMode="auto">
          <a:xfrm>
            <a:off x="1600200" y="1003300"/>
            <a:ext cx="1905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solidFill>
                  <a:srgbClr val="000090"/>
                </a:solidFill>
              </a:rPr>
              <a:t>Listening 1:</a:t>
            </a:r>
          </a:p>
          <a:p>
            <a:r>
              <a:rPr lang="en-US" altLang="en-US" sz="1600" dirty="0">
                <a:solidFill>
                  <a:srgbClr val="000090"/>
                </a:solidFill>
              </a:rPr>
              <a:t>Downloading habits of thought</a:t>
            </a:r>
            <a:r>
              <a:rPr lang="en-US" altLang="en-US" sz="1800" dirty="0">
                <a:solidFill>
                  <a:srgbClr val="000090"/>
                </a:solidFill>
              </a:rPr>
              <a:t> </a:t>
            </a:r>
          </a:p>
          <a:p>
            <a:endParaRPr lang="en-US" altLang="en-US" sz="1600" dirty="0">
              <a:solidFill>
                <a:srgbClr val="000090"/>
              </a:solidFill>
            </a:endParaRPr>
          </a:p>
        </p:txBody>
      </p:sp>
      <p:sp>
        <p:nvSpPr>
          <p:cNvPr id="22540" name="Text Box 35"/>
          <p:cNvSpPr txBox="1">
            <a:spLocks noChangeArrowheads="1"/>
          </p:cNvSpPr>
          <p:nvPr/>
        </p:nvSpPr>
        <p:spPr bwMode="auto">
          <a:xfrm>
            <a:off x="3581400" y="1003300"/>
            <a:ext cx="22098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solidFill>
                  <a:srgbClr val="000090"/>
                </a:solidFill>
              </a:rPr>
              <a:t>Downloading</a:t>
            </a:r>
            <a:r>
              <a:rPr lang="en-US" altLang="en-US" sz="1800" dirty="0">
                <a:solidFill>
                  <a:srgbClr val="000090"/>
                </a:solidFill>
              </a:rPr>
              <a:t>:</a:t>
            </a:r>
          </a:p>
          <a:p>
            <a:r>
              <a:rPr lang="en-US" altLang="en-US" sz="1600" dirty="0">
                <a:solidFill>
                  <a:srgbClr val="000090"/>
                </a:solidFill>
              </a:rPr>
              <a:t>Talking nice, politeness,</a:t>
            </a:r>
          </a:p>
          <a:p>
            <a:r>
              <a:rPr lang="en-US" altLang="en-US" sz="1600" dirty="0">
                <a:solidFill>
                  <a:srgbClr val="000090"/>
                </a:solidFill>
              </a:rPr>
              <a:t>rule-reenacting</a:t>
            </a:r>
            <a:endParaRPr lang="en-US" altLang="en-US" sz="1800" dirty="0">
              <a:solidFill>
                <a:srgbClr val="000090"/>
              </a:solidFill>
            </a:endParaRPr>
          </a:p>
          <a:p>
            <a:endParaRPr lang="en-US" altLang="en-US" sz="1600" dirty="0">
              <a:solidFill>
                <a:srgbClr val="000090"/>
              </a:solidFill>
            </a:endParaRPr>
          </a:p>
        </p:txBody>
      </p:sp>
      <p:sp>
        <p:nvSpPr>
          <p:cNvPr id="22541" name="Text Box 50"/>
          <p:cNvSpPr txBox="1">
            <a:spLocks noChangeArrowheads="1"/>
          </p:cNvSpPr>
          <p:nvPr/>
        </p:nvSpPr>
        <p:spPr bwMode="auto">
          <a:xfrm>
            <a:off x="5638800" y="1003300"/>
            <a:ext cx="1752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solidFill>
                  <a:srgbClr val="000090"/>
                </a:solidFill>
              </a:rPr>
              <a:t>Centralized</a:t>
            </a:r>
            <a:r>
              <a:rPr lang="en-US" altLang="en-US" sz="1800" dirty="0">
                <a:solidFill>
                  <a:srgbClr val="000090"/>
                </a:solidFill>
              </a:rPr>
              <a:t>:</a:t>
            </a:r>
          </a:p>
          <a:p>
            <a:r>
              <a:rPr lang="en-US" altLang="en-US" sz="1600" dirty="0">
                <a:solidFill>
                  <a:srgbClr val="000090"/>
                </a:solidFill>
              </a:rPr>
              <a:t>Machine bureaucracy</a:t>
            </a:r>
            <a:endParaRPr lang="en-US" altLang="en-US" sz="1800" dirty="0">
              <a:solidFill>
                <a:srgbClr val="000090"/>
              </a:solidFill>
            </a:endParaRPr>
          </a:p>
          <a:p>
            <a:endParaRPr lang="en-US" altLang="en-US" sz="1600" dirty="0">
              <a:solidFill>
                <a:srgbClr val="000090"/>
              </a:solidFill>
            </a:endParaRPr>
          </a:p>
        </p:txBody>
      </p:sp>
      <p:sp>
        <p:nvSpPr>
          <p:cNvPr id="22542" name="Text Box 54"/>
          <p:cNvSpPr txBox="1">
            <a:spLocks noChangeArrowheads="1"/>
          </p:cNvSpPr>
          <p:nvPr/>
        </p:nvSpPr>
        <p:spPr bwMode="auto">
          <a:xfrm>
            <a:off x="7620000" y="1003300"/>
            <a:ext cx="15160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Hierarchy:</a:t>
            </a:r>
          </a:p>
          <a:p>
            <a:r>
              <a:rPr lang="en-US" altLang="en-US" sz="1600">
                <a:solidFill>
                  <a:srgbClr val="000090"/>
                </a:solidFill>
              </a:rPr>
              <a:t>Central plan</a:t>
            </a:r>
            <a:endParaRPr lang="en-US" altLang="en-US" sz="1800">
              <a:solidFill>
                <a:srgbClr val="000090"/>
              </a:solidFill>
            </a:endParaRPr>
          </a:p>
          <a:p>
            <a:endParaRPr lang="en-US" altLang="en-US" sz="1600">
              <a:solidFill>
                <a:srgbClr val="000090"/>
              </a:solidFill>
            </a:endParaRPr>
          </a:p>
        </p:txBody>
      </p:sp>
      <p:sp>
        <p:nvSpPr>
          <p:cNvPr id="22543" name="Text Box 36"/>
          <p:cNvSpPr txBox="1">
            <a:spLocks noChangeArrowheads="1"/>
          </p:cNvSpPr>
          <p:nvPr/>
        </p:nvSpPr>
        <p:spPr bwMode="auto">
          <a:xfrm>
            <a:off x="1600200" y="2233613"/>
            <a:ext cx="22098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Listening 2</a:t>
            </a:r>
            <a:r>
              <a:rPr lang="en-US" altLang="en-US" sz="2000">
                <a:solidFill>
                  <a:srgbClr val="000090"/>
                </a:solidFill>
              </a:rPr>
              <a:t>:</a:t>
            </a:r>
          </a:p>
          <a:p>
            <a:r>
              <a:rPr lang="en-US" altLang="en-US" sz="1600">
                <a:solidFill>
                  <a:srgbClr val="000090"/>
                </a:solidFill>
              </a:rPr>
              <a:t>Factual, </a:t>
            </a:r>
            <a:br>
              <a:rPr lang="en-US" altLang="en-US" sz="1600">
                <a:solidFill>
                  <a:srgbClr val="000090"/>
                </a:solidFill>
              </a:rPr>
            </a:br>
            <a:r>
              <a:rPr lang="en-US" altLang="en-US" sz="1600">
                <a:solidFill>
                  <a:srgbClr val="000090"/>
                </a:solidFill>
              </a:rPr>
              <a:t>object-focused</a:t>
            </a:r>
          </a:p>
        </p:txBody>
      </p:sp>
      <p:sp>
        <p:nvSpPr>
          <p:cNvPr id="22544" name="Text Box 36"/>
          <p:cNvSpPr txBox="1">
            <a:spLocks noChangeArrowheads="1"/>
          </p:cNvSpPr>
          <p:nvPr/>
        </p:nvSpPr>
        <p:spPr bwMode="auto">
          <a:xfrm>
            <a:off x="3581400" y="2233613"/>
            <a:ext cx="2209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Debate:</a:t>
            </a:r>
            <a:endParaRPr lang="en-US" altLang="en-US" sz="1800">
              <a:solidFill>
                <a:srgbClr val="000090"/>
              </a:solidFill>
            </a:endParaRPr>
          </a:p>
          <a:p>
            <a:r>
              <a:rPr lang="en-US" altLang="en-US" sz="1600">
                <a:solidFill>
                  <a:srgbClr val="000090"/>
                </a:solidFill>
              </a:rPr>
              <a:t>Talking tough,</a:t>
            </a:r>
          </a:p>
          <a:p>
            <a:r>
              <a:rPr lang="en-US" altLang="en-US" sz="1600">
                <a:solidFill>
                  <a:srgbClr val="000090"/>
                </a:solidFill>
              </a:rPr>
              <a:t>rule-revealing</a:t>
            </a:r>
            <a:endParaRPr lang="en-US" altLang="en-US" sz="2000">
              <a:solidFill>
                <a:srgbClr val="000090"/>
              </a:solidFill>
            </a:endParaRPr>
          </a:p>
        </p:txBody>
      </p:sp>
      <p:sp>
        <p:nvSpPr>
          <p:cNvPr id="22545" name="Text Box 51"/>
          <p:cNvSpPr txBox="1">
            <a:spLocks noChangeArrowheads="1"/>
          </p:cNvSpPr>
          <p:nvPr/>
        </p:nvSpPr>
        <p:spPr bwMode="auto">
          <a:xfrm>
            <a:off x="5638800" y="2233613"/>
            <a:ext cx="1981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Decentralized:</a:t>
            </a:r>
            <a:endParaRPr lang="en-US" altLang="en-US" sz="1800">
              <a:solidFill>
                <a:srgbClr val="000090"/>
              </a:solidFill>
            </a:endParaRPr>
          </a:p>
          <a:p>
            <a:r>
              <a:rPr lang="en-US" altLang="en-US" sz="1600">
                <a:solidFill>
                  <a:srgbClr val="000090"/>
                </a:solidFill>
              </a:rPr>
              <a:t>Divisionalized</a:t>
            </a:r>
            <a:endParaRPr lang="en-US" altLang="en-US" sz="2000">
              <a:solidFill>
                <a:srgbClr val="000090"/>
              </a:solidFill>
            </a:endParaRPr>
          </a:p>
        </p:txBody>
      </p:sp>
      <p:sp>
        <p:nvSpPr>
          <p:cNvPr id="22546" name="Text Box 55"/>
          <p:cNvSpPr txBox="1">
            <a:spLocks noChangeArrowheads="1"/>
          </p:cNvSpPr>
          <p:nvPr/>
        </p:nvSpPr>
        <p:spPr bwMode="auto">
          <a:xfrm>
            <a:off x="7620000" y="2233613"/>
            <a:ext cx="15160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Market:</a:t>
            </a:r>
            <a:endParaRPr lang="en-US" altLang="en-US" sz="1800">
              <a:solidFill>
                <a:srgbClr val="000090"/>
              </a:solidFill>
            </a:endParaRPr>
          </a:p>
          <a:p>
            <a:r>
              <a:rPr lang="en-US" altLang="en-US" sz="1600">
                <a:solidFill>
                  <a:srgbClr val="000090"/>
                </a:solidFill>
              </a:rPr>
              <a:t>Competition</a:t>
            </a:r>
            <a:endParaRPr lang="en-US" altLang="en-US" sz="2000">
              <a:solidFill>
                <a:srgbClr val="000090"/>
              </a:solidFill>
            </a:endParaRPr>
          </a:p>
        </p:txBody>
      </p:sp>
      <p:sp>
        <p:nvSpPr>
          <p:cNvPr id="22547" name="Text Box 38"/>
          <p:cNvSpPr txBox="1">
            <a:spLocks noChangeArrowheads="1"/>
          </p:cNvSpPr>
          <p:nvPr/>
        </p:nvSpPr>
        <p:spPr bwMode="auto">
          <a:xfrm>
            <a:off x="1600200" y="4889500"/>
            <a:ext cx="2209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Listening 4</a:t>
            </a:r>
            <a:r>
              <a:rPr lang="en-US" altLang="en-US" sz="2000">
                <a:solidFill>
                  <a:srgbClr val="000090"/>
                </a:solidFill>
              </a:rPr>
              <a:t>:</a:t>
            </a:r>
            <a:endParaRPr lang="en-US" altLang="en-US" sz="1600">
              <a:solidFill>
                <a:srgbClr val="000090"/>
              </a:solidFill>
            </a:endParaRPr>
          </a:p>
          <a:p>
            <a:r>
              <a:rPr lang="en-US" altLang="en-US" sz="1600">
                <a:solidFill>
                  <a:srgbClr val="000090"/>
                </a:solidFill>
              </a:rPr>
              <a:t>Generative </a:t>
            </a:r>
          </a:p>
          <a:p>
            <a:r>
              <a:rPr lang="en-US" altLang="en-US" sz="1600">
                <a:solidFill>
                  <a:srgbClr val="000090"/>
                </a:solidFill>
              </a:rPr>
              <a:t>listening</a:t>
            </a:r>
          </a:p>
        </p:txBody>
      </p:sp>
      <p:sp>
        <p:nvSpPr>
          <p:cNvPr id="22548" name="Text Box 42"/>
          <p:cNvSpPr txBox="1">
            <a:spLocks noChangeArrowheads="1"/>
          </p:cNvSpPr>
          <p:nvPr/>
        </p:nvSpPr>
        <p:spPr bwMode="auto">
          <a:xfrm>
            <a:off x="3581400" y="4889500"/>
            <a:ext cx="2209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Presencing:</a:t>
            </a:r>
          </a:p>
          <a:p>
            <a:r>
              <a:rPr lang="en-US" altLang="en-US" sz="1600">
                <a:solidFill>
                  <a:srgbClr val="000090"/>
                </a:solidFill>
              </a:rPr>
              <a:t>Collective </a:t>
            </a:r>
            <a:br>
              <a:rPr lang="en-US" altLang="en-US" sz="1600">
                <a:solidFill>
                  <a:srgbClr val="000090"/>
                </a:solidFill>
              </a:rPr>
            </a:br>
            <a:r>
              <a:rPr lang="en-US" altLang="en-US" sz="1600">
                <a:solidFill>
                  <a:srgbClr val="000090"/>
                </a:solidFill>
              </a:rPr>
              <a:t>creativity, flow</a:t>
            </a:r>
          </a:p>
          <a:p>
            <a:r>
              <a:rPr lang="en-US" altLang="en-US" sz="1600">
                <a:solidFill>
                  <a:srgbClr val="000090"/>
                </a:solidFill>
              </a:rPr>
              <a:t>rule-generating</a:t>
            </a:r>
          </a:p>
        </p:txBody>
      </p:sp>
      <p:sp>
        <p:nvSpPr>
          <p:cNvPr id="22549" name="Text Box 53"/>
          <p:cNvSpPr txBox="1">
            <a:spLocks noChangeArrowheads="1"/>
          </p:cNvSpPr>
          <p:nvPr/>
        </p:nvSpPr>
        <p:spPr bwMode="auto">
          <a:xfrm>
            <a:off x="5638800" y="4889500"/>
            <a:ext cx="1676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Ecosystem:</a:t>
            </a:r>
          </a:p>
          <a:p>
            <a:r>
              <a:rPr lang="en-US" altLang="en-US" sz="1600">
                <a:solidFill>
                  <a:srgbClr val="000090"/>
                </a:solidFill>
              </a:rPr>
              <a:t>Ba</a:t>
            </a:r>
            <a:endParaRPr lang="en-US" altLang="en-US" sz="1800" b="1">
              <a:solidFill>
                <a:srgbClr val="000090"/>
              </a:solidFill>
            </a:endParaRPr>
          </a:p>
        </p:txBody>
      </p:sp>
      <p:sp>
        <p:nvSpPr>
          <p:cNvPr id="22550" name="Text Box 57"/>
          <p:cNvSpPr txBox="1">
            <a:spLocks noChangeArrowheads="1"/>
          </p:cNvSpPr>
          <p:nvPr/>
        </p:nvSpPr>
        <p:spPr bwMode="auto">
          <a:xfrm>
            <a:off x="7620000" y="4889500"/>
            <a:ext cx="152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Collective Presence:</a:t>
            </a:r>
          </a:p>
          <a:p>
            <a:r>
              <a:rPr lang="en-US" altLang="en-US" sz="1600">
                <a:solidFill>
                  <a:srgbClr val="000090"/>
                </a:solidFill>
              </a:rPr>
              <a:t>Acting from </a:t>
            </a:r>
            <a:br>
              <a:rPr lang="en-US" altLang="en-US" sz="1600">
                <a:solidFill>
                  <a:srgbClr val="000090"/>
                </a:solidFill>
              </a:rPr>
            </a:br>
            <a:r>
              <a:rPr lang="en-US" altLang="en-US" sz="1600">
                <a:solidFill>
                  <a:srgbClr val="000090"/>
                </a:solidFill>
              </a:rPr>
              <a:t>the emerging Whole</a:t>
            </a:r>
          </a:p>
        </p:txBody>
      </p:sp>
      <p:sp>
        <p:nvSpPr>
          <p:cNvPr id="22551" name="Text Box 37"/>
          <p:cNvSpPr txBox="1">
            <a:spLocks noChangeArrowheads="1"/>
          </p:cNvSpPr>
          <p:nvPr/>
        </p:nvSpPr>
        <p:spPr bwMode="auto">
          <a:xfrm>
            <a:off x="1600200" y="3600450"/>
            <a:ext cx="2209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Listening 3</a:t>
            </a:r>
            <a:r>
              <a:rPr lang="en-US" altLang="en-US" sz="2000">
                <a:solidFill>
                  <a:srgbClr val="000090"/>
                </a:solidFill>
              </a:rPr>
              <a:t>:</a:t>
            </a:r>
          </a:p>
          <a:p>
            <a:r>
              <a:rPr lang="en-US" altLang="en-US" sz="1600">
                <a:solidFill>
                  <a:srgbClr val="000090"/>
                </a:solidFill>
              </a:rPr>
              <a:t>Empathic </a:t>
            </a:r>
          </a:p>
          <a:p>
            <a:r>
              <a:rPr lang="en-US" altLang="en-US" sz="1600">
                <a:solidFill>
                  <a:srgbClr val="000090"/>
                </a:solidFill>
              </a:rPr>
              <a:t>listening</a:t>
            </a:r>
          </a:p>
        </p:txBody>
      </p:sp>
      <p:sp>
        <p:nvSpPr>
          <p:cNvPr id="22552" name="Text Box 41"/>
          <p:cNvSpPr txBox="1">
            <a:spLocks noChangeArrowheads="1"/>
          </p:cNvSpPr>
          <p:nvPr/>
        </p:nvSpPr>
        <p:spPr bwMode="auto">
          <a:xfrm>
            <a:off x="3581400" y="3600450"/>
            <a:ext cx="2209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Dialogue:</a:t>
            </a:r>
          </a:p>
          <a:p>
            <a:r>
              <a:rPr lang="en-US" altLang="en-US" sz="1600">
                <a:solidFill>
                  <a:srgbClr val="000090"/>
                </a:solidFill>
              </a:rPr>
              <a:t>Inquiry,</a:t>
            </a:r>
          </a:p>
          <a:p>
            <a:r>
              <a:rPr lang="en-US" altLang="en-US" sz="1600">
                <a:solidFill>
                  <a:srgbClr val="000090"/>
                </a:solidFill>
              </a:rPr>
              <a:t>rule-reflecting</a:t>
            </a:r>
          </a:p>
        </p:txBody>
      </p:sp>
      <p:sp>
        <p:nvSpPr>
          <p:cNvPr id="22553" name="Text Box 52"/>
          <p:cNvSpPr txBox="1">
            <a:spLocks noChangeArrowheads="1"/>
          </p:cNvSpPr>
          <p:nvPr/>
        </p:nvSpPr>
        <p:spPr bwMode="auto">
          <a:xfrm>
            <a:off x="5638800" y="3600450"/>
            <a:ext cx="17526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Networked:</a:t>
            </a:r>
            <a:endParaRPr lang="en-US" altLang="en-US" sz="1800">
              <a:solidFill>
                <a:srgbClr val="000090"/>
              </a:solidFill>
            </a:endParaRPr>
          </a:p>
          <a:p>
            <a:r>
              <a:rPr lang="en-US" altLang="en-US" sz="1600">
                <a:solidFill>
                  <a:srgbClr val="000090"/>
                </a:solidFill>
              </a:rPr>
              <a:t>Relational</a:t>
            </a:r>
          </a:p>
        </p:txBody>
      </p:sp>
      <p:sp>
        <p:nvSpPr>
          <p:cNvPr id="22554" name="Text Box 56"/>
          <p:cNvSpPr txBox="1">
            <a:spLocks noChangeArrowheads="1"/>
          </p:cNvSpPr>
          <p:nvPr/>
        </p:nvSpPr>
        <p:spPr bwMode="auto">
          <a:xfrm>
            <a:off x="7620000" y="3600450"/>
            <a:ext cx="151606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90"/>
                </a:solidFill>
              </a:rPr>
              <a:t> Dialogue:</a:t>
            </a:r>
            <a:endParaRPr lang="en-US" altLang="en-US" sz="1800">
              <a:solidFill>
                <a:srgbClr val="000090"/>
              </a:solidFill>
            </a:endParaRPr>
          </a:p>
          <a:p>
            <a:r>
              <a:rPr lang="en-US" altLang="en-US" sz="1600">
                <a:solidFill>
                  <a:srgbClr val="000090"/>
                </a:solidFill>
              </a:rPr>
              <a:t>(Mutual </a:t>
            </a:r>
            <a:br>
              <a:rPr lang="en-US" altLang="en-US" sz="1600">
                <a:solidFill>
                  <a:srgbClr val="000090"/>
                </a:solidFill>
              </a:rPr>
            </a:br>
            <a:r>
              <a:rPr lang="en-US" altLang="en-US" sz="1600">
                <a:solidFill>
                  <a:srgbClr val="000090"/>
                </a:solidFill>
              </a:rPr>
              <a:t>adjustment)</a:t>
            </a:r>
            <a:endParaRPr lang="en-US" altLang="en-US" sz="1800">
              <a:solidFill>
                <a:srgbClr val="000090"/>
              </a:solidFill>
            </a:endParaRPr>
          </a:p>
        </p:txBody>
      </p:sp>
      <p:sp>
        <p:nvSpPr>
          <p:cNvPr id="22555" name="Line 19"/>
          <p:cNvSpPr>
            <a:spLocks noChangeShapeType="1"/>
          </p:cNvSpPr>
          <p:nvPr/>
        </p:nvSpPr>
        <p:spPr bwMode="auto">
          <a:xfrm>
            <a:off x="3352800" y="1525588"/>
            <a:ext cx="0" cy="712787"/>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6" name="Line 19"/>
          <p:cNvSpPr>
            <a:spLocks noChangeShapeType="1"/>
          </p:cNvSpPr>
          <p:nvPr/>
        </p:nvSpPr>
        <p:spPr bwMode="auto">
          <a:xfrm>
            <a:off x="3352800" y="2989263"/>
            <a:ext cx="0" cy="714375"/>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7" name="Line 19"/>
          <p:cNvSpPr>
            <a:spLocks noChangeShapeType="1"/>
          </p:cNvSpPr>
          <p:nvPr/>
        </p:nvSpPr>
        <p:spPr bwMode="auto">
          <a:xfrm>
            <a:off x="3352800" y="4378325"/>
            <a:ext cx="0" cy="714375"/>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8" name="Line 19"/>
          <p:cNvSpPr>
            <a:spLocks noChangeShapeType="1"/>
          </p:cNvSpPr>
          <p:nvPr/>
        </p:nvSpPr>
        <p:spPr bwMode="auto">
          <a:xfrm>
            <a:off x="5410200" y="1525588"/>
            <a:ext cx="0" cy="712787"/>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9" name="Line 19"/>
          <p:cNvSpPr>
            <a:spLocks noChangeShapeType="1"/>
          </p:cNvSpPr>
          <p:nvPr/>
        </p:nvSpPr>
        <p:spPr bwMode="auto">
          <a:xfrm>
            <a:off x="5410200" y="2989263"/>
            <a:ext cx="0" cy="714375"/>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0" name="Line 19"/>
          <p:cNvSpPr>
            <a:spLocks noChangeShapeType="1"/>
          </p:cNvSpPr>
          <p:nvPr/>
        </p:nvSpPr>
        <p:spPr bwMode="auto">
          <a:xfrm>
            <a:off x="5410200" y="4378325"/>
            <a:ext cx="0" cy="714375"/>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1" name="Line 19"/>
          <p:cNvSpPr>
            <a:spLocks noChangeShapeType="1"/>
          </p:cNvSpPr>
          <p:nvPr/>
        </p:nvSpPr>
        <p:spPr bwMode="auto">
          <a:xfrm>
            <a:off x="7467600" y="1473200"/>
            <a:ext cx="0" cy="714375"/>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2" name="Line 19"/>
          <p:cNvSpPr>
            <a:spLocks noChangeShapeType="1"/>
          </p:cNvSpPr>
          <p:nvPr/>
        </p:nvSpPr>
        <p:spPr bwMode="auto">
          <a:xfrm>
            <a:off x="7467600" y="2989263"/>
            <a:ext cx="0" cy="714375"/>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3" name="Line 19"/>
          <p:cNvSpPr>
            <a:spLocks noChangeShapeType="1"/>
          </p:cNvSpPr>
          <p:nvPr/>
        </p:nvSpPr>
        <p:spPr bwMode="auto">
          <a:xfrm>
            <a:off x="7467600" y="4378325"/>
            <a:ext cx="0" cy="714375"/>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2564" name="Group 106"/>
          <p:cNvGrpSpPr>
            <a:grpSpLocks/>
          </p:cNvGrpSpPr>
          <p:nvPr/>
        </p:nvGrpSpPr>
        <p:grpSpPr bwMode="auto">
          <a:xfrm>
            <a:off x="25400" y="1068388"/>
            <a:ext cx="1524000" cy="5332412"/>
            <a:chOff x="25400" y="1068388"/>
            <a:chExt cx="1524000" cy="5331857"/>
          </a:xfrm>
        </p:grpSpPr>
        <p:grpSp>
          <p:nvGrpSpPr>
            <p:cNvPr id="22566" name="Group 91"/>
            <p:cNvGrpSpPr>
              <a:grpSpLocks/>
            </p:cNvGrpSpPr>
            <p:nvPr/>
          </p:nvGrpSpPr>
          <p:grpSpPr bwMode="auto">
            <a:xfrm>
              <a:off x="82550" y="1068388"/>
              <a:ext cx="1409700" cy="1129744"/>
              <a:chOff x="82550" y="1068388"/>
              <a:chExt cx="1409700" cy="1129744"/>
            </a:xfrm>
          </p:grpSpPr>
          <p:sp>
            <p:nvSpPr>
              <p:cNvPr id="22585" name="Oval 14"/>
              <p:cNvSpPr>
                <a:spLocks noChangeArrowheads="1"/>
              </p:cNvSpPr>
              <p:nvPr/>
            </p:nvSpPr>
            <p:spPr bwMode="auto">
              <a:xfrm>
                <a:off x="368300" y="1068388"/>
                <a:ext cx="838200" cy="838200"/>
              </a:xfrm>
              <a:prstGeom prst="ellipse">
                <a:avLst/>
              </a:prstGeom>
              <a:solidFill>
                <a:srgbClr val="D9D9D9"/>
              </a:solidFill>
              <a:ln w="28575">
                <a:solidFill>
                  <a:srgbClr val="808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586" name="AutoShape 15"/>
              <p:cNvSpPr>
                <a:spLocks noChangeArrowheads="1"/>
              </p:cNvSpPr>
              <p:nvPr/>
            </p:nvSpPr>
            <p:spPr bwMode="auto">
              <a:xfrm>
                <a:off x="749300" y="14493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587" name="Text Box 31"/>
              <p:cNvSpPr txBox="1">
                <a:spLocks noChangeArrowheads="1"/>
              </p:cNvSpPr>
              <p:nvPr/>
            </p:nvSpPr>
            <p:spPr bwMode="auto">
              <a:xfrm>
                <a:off x="82550" y="1828800"/>
                <a:ext cx="14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800">
                    <a:solidFill>
                      <a:srgbClr val="FF0000"/>
                    </a:solidFill>
                  </a:rPr>
                  <a:t>I-in-me</a:t>
                </a:r>
              </a:p>
            </p:txBody>
          </p:sp>
        </p:grpSp>
        <p:grpSp>
          <p:nvGrpSpPr>
            <p:cNvPr id="22567" name="Group 92"/>
            <p:cNvGrpSpPr>
              <a:grpSpLocks/>
            </p:cNvGrpSpPr>
            <p:nvPr/>
          </p:nvGrpSpPr>
          <p:grpSpPr bwMode="auto">
            <a:xfrm>
              <a:off x="127000" y="2342092"/>
              <a:ext cx="1320800" cy="1131332"/>
              <a:chOff x="127000" y="2414588"/>
              <a:chExt cx="1320800" cy="1131332"/>
            </a:xfrm>
          </p:grpSpPr>
          <p:sp>
            <p:nvSpPr>
              <p:cNvPr id="22582" name="Oval 17"/>
              <p:cNvSpPr>
                <a:spLocks noChangeArrowheads="1"/>
              </p:cNvSpPr>
              <p:nvPr/>
            </p:nvSpPr>
            <p:spPr bwMode="auto">
              <a:xfrm>
                <a:off x="368300" y="2414588"/>
                <a:ext cx="838200" cy="838200"/>
              </a:xfrm>
              <a:prstGeom prst="ellipse">
                <a:avLst/>
              </a:prstGeom>
              <a:solidFill>
                <a:srgbClr val="D9D9D9"/>
              </a:solidFill>
              <a:ln w="28575">
                <a:solidFill>
                  <a:srgbClr val="808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583" name="AutoShape 18"/>
              <p:cNvSpPr>
                <a:spLocks noChangeArrowheads="1"/>
              </p:cNvSpPr>
              <p:nvPr/>
            </p:nvSpPr>
            <p:spPr bwMode="auto">
              <a:xfrm>
                <a:off x="1130300" y="29479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584" name="Text Box 32"/>
              <p:cNvSpPr txBox="1">
                <a:spLocks noChangeArrowheads="1"/>
              </p:cNvSpPr>
              <p:nvPr/>
            </p:nvSpPr>
            <p:spPr bwMode="auto">
              <a:xfrm>
                <a:off x="127000" y="3176588"/>
                <a:ext cx="132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800">
                    <a:solidFill>
                      <a:srgbClr val="FF0000"/>
                    </a:solidFill>
                  </a:rPr>
                  <a:t>I-in-it</a:t>
                </a:r>
              </a:p>
            </p:txBody>
          </p:sp>
        </p:grpSp>
        <p:grpSp>
          <p:nvGrpSpPr>
            <p:cNvPr id="22568" name="Group 93"/>
            <p:cNvGrpSpPr>
              <a:grpSpLocks/>
            </p:cNvGrpSpPr>
            <p:nvPr/>
          </p:nvGrpSpPr>
          <p:grpSpPr bwMode="auto">
            <a:xfrm>
              <a:off x="82550" y="3617384"/>
              <a:ext cx="1409700" cy="1129744"/>
              <a:chOff x="82550" y="3697288"/>
              <a:chExt cx="1409700" cy="1129744"/>
            </a:xfrm>
          </p:grpSpPr>
          <p:sp>
            <p:nvSpPr>
              <p:cNvPr id="22579" name="Oval 20"/>
              <p:cNvSpPr>
                <a:spLocks noChangeArrowheads="1"/>
              </p:cNvSpPr>
              <p:nvPr/>
            </p:nvSpPr>
            <p:spPr bwMode="auto">
              <a:xfrm>
                <a:off x="368300" y="3697288"/>
                <a:ext cx="838200" cy="838200"/>
              </a:xfrm>
              <a:prstGeom prst="ellipse">
                <a:avLst/>
              </a:prstGeom>
              <a:solidFill>
                <a:srgbClr val="D9D9D9"/>
              </a:solidFill>
              <a:ln w="28575">
                <a:solidFill>
                  <a:srgbClr val="808080"/>
                </a:solidFill>
                <a:prstDash val="dash"/>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580" name="AutoShape 21"/>
              <p:cNvSpPr>
                <a:spLocks noChangeArrowheads="1"/>
              </p:cNvSpPr>
              <p:nvPr/>
            </p:nvSpPr>
            <p:spPr bwMode="auto">
              <a:xfrm>
                <a:off x="1377950" y="42306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581" name="Text Box 33"/>
              <p:cNvSpPr txBox="1">
                <a:spLocks noChangeArrowheads="1"/>
              </p:cNvSpPr>
              <p:nvPr/>
            </p:nvSpPr>
            <p:spPr bwMode="auto">
              <a:xfrm>
                <a:off x="82550" y="4457700"/>
                <a:ext cx="1409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800">
                    <a:solidFill>
                      <a:srgbClr val="FF0000"/>
                    </a:solidFill>
                  </a:rPr>
                  <a:t>I-in-you</a:t>
                </a:r>
              </a:p>
            </p:txBody>
          </p:sp>
        </p:grpSp>
        <p:grpSp>
          <p:nvGrpSpPr>
            <p:cNvPr id="22569" name="Group 94"/>
            <p:cNvGrpSpPr>
              <a:grpSpLocks/>
            </p:cNvGrpSpPr>
            <p:nvPr/>
          </p:nvGrpSpPr>
          <p:grpSpPr bwMode="auto">
            <a:xfrm>
              <a:off x="25400" y="4891088"/>
              <a:ext cx="1524000" cy="1509157"/>
              <a:chOff x="25400" y="4891088"/>
              <a:chExt cx="1524000" cy="1509157"/>
            </a:xfrm>
          </p:grpSpPr>
          <p:sp>
            <p:nvSpPr>
              <p:cNvPr id="22570" name="Rectangle 23"/>
              <p:cNvSpPr>
                <a:spLocks noChangeArrowheads="1"/>
              </p:cNvSpPr>
              <p:nvPr/>
            </p:nvSpPr>
            <p:spPr bwMode="auto">
              <a:xfrm>
                <a:off x="660400" y="5327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571" name="Oval 24"/>
              <p:cNvSpPr>
                <a:spLocks noChangeArrowheads="1"/>
              </p:cNvSpPr>
              <p:nvPr/>
            </p:nvSpPr>
            <p:spPr bwMode="auto">
              <a:xfrm flipV="1">
                <a:off x="368300" y="4967288"/>
                <a:ext cx="838200" cy="838200"/>
              </a:xfrm>
              <a:prstGeom prst="ellipse">
                <a:avLst/>
              </a:prstGeom>
              <a:solidFill>
                <a:srgbClr val="D9D9D9"/>
              </a:solidFill>
              <a:ln w="28575">
                <a:solidFill>
                  <a:srgbClr val="808080"/>
                </a:solidFill>
                <a:prstDash val="dash"/>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572" name="AutoShape 25"/>
              <p:cNvSpPr>
                <a:spLocks noChangeArrowheads="1"/>
              </p:cNvSpPr>
              <p:nvPr/>
            </p:nvSpPr>
            <p:spPr bwMode="auto">
              <a:xfrm flipV="1">
                <a:off x="736600" y="60340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573" name="AutoShape 26"/>
              <p:cNvSpPr>
                <a:spLocks noChangeArrowheads="1"/>
              </p:cNvSpPr>
              <p:nvPr/>
            </p:nvSpPr>
            <p:spPr bwMode="auto">
              <a:xfrm flipV="1">
                <a:off x="50800" y="5726113"/>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574" name="AutoShape 27"/>
              <p:cNvSpPr>
                <a:spLocks noChangeArrowheads="1"/>
              </p:cNvSpPr>
              <p:nvPr/>
            </p:nvSpPr>
            <p:spPr bwMode="auto">
              <a:xfrm flipV="1">
                <a:off x="50800" y="48910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575" name="AutoShape 28"/>
              <p:cNvSpPr>
                <a:spLocks noChangeArrowheads="1"/>
              </p:cNvSpPr>
              <p:nvPr/>
            </p:nvSpPr>
            <p:spPr bwMode="auto">
              <a:xfrm flipV="1">
                <a:off x="1346200" y="48910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576" name="AutoShape 29"/>
              <p:cNvSpPr>
                <a:spLocks noChangeArrowheads="1"/>
              </p:cNvSpPr>
              <p:nvPr/>
            </p:nvSpPr>
            <p:spPr bwMode="auto">
              <a:xfrm flipV="1">
                <a:off x="1422400" y="5713413"/>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577" name="AutoShape 30"/>
              <p:cNvSpPr>
                <a:spLocks noChangeArrowheads="1"/>
              </p:cNvSpPr>
              <p:nvPr/>
            </p:nvSpPr>
            <p:spPr bwMode="auto">
              <a:xfrm flipV="1">
                <a:off x="749300" y="5345113"/>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578" name="Text Box 34"/>
              <p:cNvSpPr txBox="1">
                <a:spLocks noChangeArrowheads="1"/>
              </p:cNvSpPr>
              <p:nvPr/>
            </p:nvSpPr>
            <p:spPr bwMode="auto">
              <a:xfrm>
                <a:off x="25400" y="6030913"/>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800">
                    <a:solidFill>
                      <a:srgbClr val="FF0000"/>
                    </a:solidFill>
                  </a:rPr>
                  <a:t>I-in-now</a:t>
                </a:r>
              </a:p>
            </p:txBody>
          </p:sp>
        </p:grpSp>
      </p:grpSp>
      <p:pic>
        <p:nvPicPr>
          <p:cNvPr id="22565" name="Picture 59" descr="creativecommons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altLang="en-US" sz="4000" dirty="0"/>
              <a:t>Selecting Prototyping Ideas for Large Systems Change</a:t>
            </a:r>
          </a:p>
        </p:txBody>
      </p:sp>
      <p:sp>
        <p:nvSpPr>
          <p:cNvPr id="23555" name="Content Placeholder 4"/>
          <p:cNvSpPr>
            <a:spLocks noGrp="1"/>
          </p:cNvSpPr>
          <p:nvPr>
            <p:ph idx="1"/>
          </p:nvPr>
        </p:nvSpPr>
        <p:spPr/>
        <p:txBody>
          <a:bodyPr>
            <a:normAutofit fontScale="92500" lnSpcReduction="10000"/>
          </a:bodyPr>
          <a:lstStyle/>
          <a:p>
            <a:pPr marL="457200" indent="-457200">
              <a:spcAft>
                <a:spcPts val="600"/>
              </a:spcAft>
              <a:buFontTx/>
              <a:buAutoNum type="arabicPeriod"/>
            </a:pPr>
            <a:r>
              <a:rPr lang="en-US" altLang="en-US" sz="2000">
                <a:latin typeface="Gotham-Book" pitchFamily="-109" charset="0"/>
              </a:rPr>
              <a:t>Relevant: Does it matter to the key stakeholders involved?</a:t>
            </a:r>
          </a:p>
          <a:p>
            <a:pPr marL="457200" indent="-457200">
              <a:spcAft>
                <a:spcPts val="600"/>
              </a:spcAft>
              <a:buFontTx/>
              <a:buAutoNum type="arabicPeriod"/>
            </a:pPr>
            <a:r>
              <a:rPr lang="en-US" altLang="en-US" sz="2000">
                <a:latin typeface="Gotham-Book" pitchFamily="-109" charset="0"/>
              </a:rPr>
              <a:t>Right: Have you got the right dimensions? Does the microcosm mirror the whole?</a:t>
            </a:r>
          </a:p>
          <a:p>
            <a:pPr marL="457200" indent="-457200">
              <a:spcAft>
                <a:spcPts val="600"/>
              </a:spcAft>
              <a:buFontTx/>
              <a:buAutoNum type="arabicPeriod"/>
            </a:pPr>
            <a:r>
              <a:rPr lang="en-US" altLang="en-US" sz="2000">
                <a:latin typeface="Gotham-Book" pitchFamily="-109" charset="0"/>
              </a:rPr>
              <a:t>Revolutionary: Can it change the system? Do you address the systemic root issues?</a:t>
            </a:r>
          </a:p>
          <a:p>
            <a:pPr marL="457200" indent="-457200">
              <a:spcAft>
                <a:spcPts val="600"/>
              </a:spcAft>
              <a:buFontTx/>
              <a:buAutoNum type="arabicPeriod"/>
            </a:pPr>
            <a:r>
              <a:rPr lang="en-US" altLang="en-US" sz="2000">
                <a:latin typeface="Gotham-Book" pitchFamily="-109" charset="0"/>
              </a:rPr>
              <a:t>Rapid: Can you do it quickly?</a:t>
            </a:r>
          </a:p>
          <a:p>
            <a:pPr marL="457200" indent="-457200">
              <a:spcAft>
                <a:spcPts val="600"/>
              </a:spcAft>
              <a:buFontTx/>
              <a:buAutoNum type="arabicPeriod"/>
            </a:pPr>
            <a:r>
              <a:rPr lang="en-US" altLang="en-US" sz="2000">
                <a:latin typeface="Gotham-Book" pitchFamily="-109" charset="0"/>
              </a:rPr>
              <a:t>Rough: Can you do it small scale?</a:t>
            </a:r>
          </a:p>
          <a:p>
            <a:pPr marL="457200" indent="-457200">
              <a:spcAft>
                <a:spcPts val="600"/>
              </a:spcAft>
              <a:buFontTx/>
              <a:buAutoNum type="arabicPeriod"/>
            </a:pPr>
            <a:r>
              <a:rPr lang="en-US" altLang="en-US" sz="2000">
                <a:latin typeface="Gotham-Book" pitchFamily="-109" charset="0"/>
              </a:rPr>
              <a:t>Relationally effective: Are you leveraging the existing networks and competencies? </a:t>
            </a:r>
          </a:p>
          <a:p>
            <a:pPr marL="457200" indent="-457200">
              <a:spcAft>
                <a:spcPts val="600"/>
              </a:spcAft>
              <a:buFontTx/>
              <a:buAutoNum type="arabicPeriod"/>
            </a:pPr>
            <a:r>
              <a:rPr lang="en-US" altLang="en-US" sz="2000">
                <a:latin typeface="Gotham-Book" pitchFamily="-109" charset="0"/>
              </a:rPr>
              <a:t>Replicable: Can you scale it?</a:t>
            </a:r>
          </a:p>
        </p:txBody>
      </p:sp>
      <p:pic>
        <p:nvPicPr>
          <p:cNvPr id="23556" name="Picture 4" descr="creativecommons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your greatest enemy?</a:t>
            </a:r>
          </a:p>
        </p:txBody>
      </p:sp>
      <p:sp>
        <p:nvSpPr>
          <p:cNvPr id="3" name="Content Placeholder 2"/>
          <p:cNvSpPr>
            <a:spLocks noGrp="1"/>
          </p:cNvSpPr>
          <p:nvPr>
            <p:ph idx="1"/>
          </p:nvPr>
        </p:nvSpPr>
        <p:spPr/>
        <p:txBody>
          <a:bodyPr/>
          <a:lstStyle/>
          <a:p>
            <a:r>
              <a:rPr lang="en-US" dirty="0"/>
              <a:t>What dynamic does this question create?</a:t>
            </a:r>
          </a:p>
          <a:p>
            <a:r>
              <a:rPr lang="en-US" dirty="0"/>
              <a:t>What would you answer?</a:t>
            </a:r>
          </a:p>
          <a:p>
            <a:r>
              <a:rPr lang="en-US" dirty="0"/>
              <a:t>What future emerges from this?</a:t>
            </a:r>
          </a:p>
        </p:txBody>
      </p:sp>
    </p:spTree>
    <p:extLst>
      <p:ext uri="{BB962C8B-B14F-4D97-AF65-F5344CB8AC3E}">
        <p14:creationId xmlns:p14="http://schemas.microsoft.com/office/powerpoint/2010/main" val="168050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bwMode="auto">
          <a:xfrm>
            <a:off x="533400" y="95530"/>
            <a:ext cx="7055380" cy="6124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altLang="en-US" sz="2800" dirty="0"/>
              <a:t>Shadow Space of Social Pathology</a:t>
            </a:r>
          </a:p>
        </p:txBody>
      </p:sp>
      <p:pic>
        <p:nvPicPr>
          <p:cNvPr id="15363" name="Picture 37" descr="u.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295400" y="1219200"/>
            <a:ext cx="67183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p:cNvSpPr>
          <p:nvPr/>
        </p:nvSpPr>
        <p:spPr bwMode="auto">
          <a:xfrm>
            <a:off x="762000" y="1676400"/>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endParaRPr lang="en-US" altLang="en-US" sz="2000" b="1" dirty="0">
              <a:solidFill>
                <a:srgbClr val="000090"/>
              </a:solidFill>
              <a:cs typeface="Arial" panose="020B0604020202020204" pitchFamily="34" charset="0"/>
            </a:endParaRPr>
          </a:p>
        </p:txBody>
      </p:sp>
      <p:sp>
        <p:nvSpPr>
          <p:cNvPr id="8" name="Rectangle 6"/>
          <p:cNvSpPr>
            <a:spLocks/>
          </p:cNvSpPr>
          <p:nvPr/>
        </p:nvSpPr>
        <p:spPr bwMode="auto">
          <a:xfrm>
            <a:off x="533400" y="3141663"/>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endParaRPr lang="en-US" altLang="en-US" sz="2000" b="1" dirty="0">
              <a:solidFill>
                <a:srgbClr val="000090"/>
              </a:solidFill>
              <a:cs typeface="Arial" panose="020B0604020202020204" pitchFamily="34" charset="0"/>
            </a:endParaRPr>
          </a:p>
        </p:txBody>
      </p:sp>
      <p:sp>
        <p:nvSpPr>
          <p:cNvPr id="9" name="Rectangle 7"/>
          <p:cNvSpPr>
            <a:spLocks/>
          </p:cNvSpPr>
          <p:nvPr/>
        </p:nvSpPr>
        <p:spPr bwMode="auto">
          <a:xfrm>
            <a:off x="914400" y="4606925"/>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endParaRPr lang="en-US" altLang="en-US" sz="2000" b="1" dirty="0">
              <a:solidFill>
                <a:srgbClr val="000090"/>
              </a:solidFill>
              <a:cs typeface="Arial" panose="020B0604020202020204" pitchFamily="34" charset="0"/>
            </a:endParaRPr>
          </a:p>
        </p:txBody>
      </p:sp>
      <p:sp>
        <p:nvSpPr>
          <p:cNvPr id="10" name="Rectangle 11"/>
          <p:cNvSpPr>
            <a:spLocks/>
          </p:cNvSpPr>
          <p:nvPr/>
        </p:nvSpPr>
        <p:spPr bwMode="auto">
          <a:xfrm>
            <a:off x="304800" y="2263775"/>
            <a:ext cx="28956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r>
              <a:rPr lang="en-US" altLang="en-US" sz="2000" b="1" dirty="0">
                <a:cs typeface="Arial" panose="020B0604020202020204" pitchFamily="34" charset="0"/>
              </a:rPr>
              <a:t>Blaming Others</a:t>
            </a:r>
            <a:endParaRPr lang="en-US" altLang="en-US" sz="2000" i="1" dirty="0">
              <a:cs typeface="Arial" panose="020B0604020202020204" pitchFamily="34" charset="0"/>
            </a:endParaRPr>
          </a:p>
        </p:txBody>
      </p:sp>
      <p:sp>
        <p:nvSpPr>
          <p:cNvPr id="11" name="Rectangle 12"/>
          <p:cNvSpPr>
            <a:spLocks/>
          </p:cNvSpPr>
          <p:nvPr/>
        </p:nvSpPr>
        <p:spPr bwMode="auto">
          <a:xfrm>
            <a:off x="609600" y="3729038"/>
            <a:ext cx="22098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r>
              <a:rPr lang="en-US" altLang="en-US" sz="2000" b="1" dirty="0">
                <a:cs typeface="Arial" panose="020B0604020202020204" pitchFamily="34" charset="0"/>
              </a:rPr>
              <a:t>Silencing Others</a:t>
            </a:r>
          </a:p>
          <a:p>
            <a:pPr algn="ctr">
              <a:spcBef>
                <a:spcPts val="1150"/>
              </a:spcBef>
            </a:pPr>
            <a:endParaRPr lang="en-US" altLang="en-US" sz="2000" dirty="0">
              <a:cs typeface="Arial" panose="020B0604020202020204" pitchFamily="34" charset="0"/>
            </a:endParaRPr>
          </a:p>
        </p:txBody>
      </p:sp>
      <p:sp>
        <p:nvSpPr>
          <p:cNvPr id="12" name="Rectangle 13"/>
          <p:cNvSpPr>
            <a:spLocks/>
          </p:cNvSpPr>
          <p:nvPr/>
        </p:nvSpPr>
        <p:spPr bwMode="auto">
          <a:xfrm>
            <a:off x="5562600" y="2263775"/>
            <a:ext cx="3200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r>
              <a:rPr lang="en-US" altLang="en-US" sz="2000" b="1" dirty="0">
                <a:cs typeface="Arial" panose="020B0604020202020204" pitchFamily="34" charset="0"/>
              </a:rPr>
              <a:t>Intrigue and </a:t>
            </a:r>
            <a:r>
              <a:rPr lang="en-US" altLang="en-US" sz="2000" b="1" dirty="0" err="1">
                <a:cs typeface="Arial" panose="020B0604020202020204" pitchFamily="34" charset="0"/>
              </a:rPr>
              <a:t>Disinform</a:t>
            </a:r>
            <a:endParaRPr lang="en-US" altLang="en-US" sz="2000" dirty="0">
              <a:cs typeface="Arial" panose="020B0604020202020204" pitchFamily="34" charset="0"/>
            </a:endParaRPr>
          </a:p>
        </p:txBody>
      </p:sp>
      <p:sp>
        <p:nvSpPr>
          <p:cNvPr id="15370" name="Rectangle 14"/>
          <p:cNvSpPr>
            <a:spLocks/>
          </p:cNvSpPr>
          <p:nvPr/>
        </p:nvSpPr>
        <p:spPr bwMode="auto">
          <a:xfrm>
            <a:off x="6248400" y="609600"/>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r>
              <a:rPr lang="en-US" altLang="en-US"/>
              <a:t>			</a:t>
            </a:r>
          </a:p>
        </p:txBody>
      </p:sp>
      <p:sp>
        <p:nvSpPr>
          <p:cNvPr id="14" name="Rectangle 15"/>
          <p:cNvSpPr>
            <a:spLocks/>
          </p:cNvSpPr>
          <p:nvPr/>
        </p:nvSpPr>
        <p:spPr bwMode="auto">
          <a:xfrm>
            <a:off x="5867403" y="3468053"/>
            <a:ext cx="2438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r>
              <a:rPr lang="en-US" altLang="en-US" sz="2000" b="1" dirty="0">
                <a:cs typeface="Arial" panose="020B0604020202020204" pitchFamily="34" charset="0"/>
              </a:rPr>
              <a:t>Harassing and Bullying</a:t>
            </a:r>
            <a:endParaRPr lang="en-US" altLang="en-US" sz="2000" i="1" dirty="0">
              <a:cs typeface="Arial" panose="020B0604020202020204" pitchFamily="34" charset="0"/>
            </a:endParaRPr>
          </a:p>
        </p:txBody>
      </p:sp>
      <p:sp>
        <p:nvSpPr>
          <p:cNvPr id="15" name="Rectangle 16"/>
          <p:cNvSpPr>
            <a:spLocks/>
          </p:cNvSpPr>
          <p:nvPr/>
        </p:nvSpPr>
        <p:spPr bwMode="auto">
          <a:xfrm>
            <a:off x="6096000" y="1676400"/>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endParaRPr lang="en-US" altLang="en-US" sz="2000" b="1" dirty="0">
              <a:solidFill>
                <a:srgbClr val="000090"/>
              </a:solidFill>
              <a:cs typeface="Arial" panose="020B0604020202020204" pitchFamily="34" charset="0"/>
            </a:endParaRPr>
          </a:p>
        </p:txBody>
      </p:sp>
      <p:sp>
        <p:nvSpPr>
          <p:cNvPr id="16" name="Rectangle 17"/>
          <p:cNvSpPr>
            <a:spLocks/>
          </p:cNvSpPr>
          <p:nvPr/>
        </p:nvSpPr>
        <p:spPr bwMode="auto">
          <a:xfrm>
            <a:off x="5715000" y="3141663"/>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endParaRPr lang="en-US" altLang="en-US" sz="2000" b="1" dirty="0">
              <a:solidFill>
                <a:srgbClr val="000090"/>
              </a:solidFill>
              <a:cs typeface="Arial" panose="020B0604020202020204" pitchFamily="34" charset="0"/>
            </a:endParaRPr>
          </a:p>
        </p:txBody>
      </p:sp>
      <p:sp>
        <p:nvSpPr>
          <p:cNvPr id="17" name="Rectangle 18"/>
          <p:cNvSpPr>
            <a:spLocks/>
          </p:cNvSpPr>
          <p:nvPr/>
        </p:nvSpPr>
        <p:spPr bwMode="auto">
          <a:xfrm>
            <a:off x="5029200" y="4606925"/>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endParaRPr lang="en-US" altLang="en-US" sz="2000" b="1" dirty="0">
              <a:solidFill>
                <a:srgbClr val="000090"/>
              </a:solidFill>
              <a:cs typeface="Arial" panose="020B0604020202020204" pitchFamily="34" charset="0"/>
            </a:endParaRPr>
          </a:p>
        </p:txBody>
      </p:sp>
      <p:sp>
        <p:nvSpPr>
          <p:cNvPr id="18" name="Rectangle 19"/>
          <p:cNvSpPr>
            <a:spLocks/>
          </p:cNvSpPr>
          <p:nvPr/>
        </p:nvSpPr>
        <p:spPr bwMode="auto">
          <a:xfrm>
            <a:off x="3619500" y="708025"/>
            <a:ext cx="3200400" cy="40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r>
              <a:rPr lang="en-US" altLang="en-US" sz="2000" b="1" dirty="0" err="1">
                <a:cs typeface="Arial" panose="020B0604020202020204" pitchFamily="34" charset="0"/>
              </a:rPr>
              <a:t>Abscencing</a:t>
            </a:r>
            <a:r>
              <a:rPr lang="en-US" altLang="en-US" sz="2000" b="1" dirty="0">
                <a:cs typeface="Arial" panose="020B0604020202020204" pitchFamily="34" charset="0"/>
              </a:rPr>
              <a:t> and Hubris</a:t>
            </a:r>
            <a:endParaRPr lang="en-US" altLang="en-US" sz="2000" i="1" dirty="0">
              <a:cs typeface="Arial" panose="020B0604020202020204" pitchFamily="34" charset="0"/>
            </a:endParaRPr>
          </a:p>
        </p:txBody>
      </p:sp>
      <p:sp>
        <p:nvSpPr>
          <p:cNvPr id="15376" name="Rectangle 21"/>
          <p:cNvSpPr>
            <a:spLocks/>
          </p:cNvSpPr>
          <p:nvPr/>
        </p:nvSpPr>
        <p:spPr bwMode="auto">
          <a:xfrm>
            <a:off x="838200" y="825500"/>
            <a:ext cx="2362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150"/>
              </a:spcBef>
            </a:pPr>
            <a:endParaRPr lang="en-US" altLang="en-US" sz="2000" dirty="0">
              <a:solidFill>
                <a:srgbClr val="000000"/>
              </a:solidFill>
              <a:ea typeface="ヒラギノ角ゴ ProN W3" pitchFamily="-65" charset="-128"/>
            </a:endParaRPr>
          </a:p>
        </p:txBody>
      </p:sp>
      <p:sp>
        <p:nvSpPr>
          <p:cNvPr id="20" name="Rectangle 22"/>
          <p:cNvSpPr>
            <a:spLocks/>
          </p:cNvSpPr>
          <p:nvPr/>
        </p:nvSpPr>
        <p:spPr bwMode="auto">
          <a:xfrm>
            <a:off x="2178580" y="656454"/>
            <a:ext cx="5410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2000" dirty="0">
              <a:solidFill>
                <a:srgbClr val="606060"/>
              </a:solidFill>
              <a:cs typeface="Arial" panose="020B0604020202020204" pitchFamily="34" charset="0"/>
            </a:endParaRPr>
          </a:p>
        </p:txBody>
      </p:sp>
      <p:sp>
        <p:nvSpPr>
          <p:cNvPr id="21" name="Rectangle 20"/>
          <p:cNvSpPr>
            <a:spLocks/>
          </p:cNvSpPr>
          <p:nvPr/>
        </p:nvSpPr>
        <p:spPr bwMode="auto">
          <a:xfrm>
            <a:off x="5410200" y="825500"/>
            <a:ext cx="3733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sz="2000" dirty="0">
              <a:solidFill>
                <a:srgbClr val="000000"/>
              </a:solidFill>
              <a:cs typeface="Arial" panose="020B0604020202020204" pitchFamily="34" charset="0"/>
            </a:endParaRPr>
          </a:p>
        </p:txBody>
      </p:sp>
      <p:cxnSp>
        <p:nvCxnSpPr>
          <p:cNvPr id="23" name="Straight Connector 22"/>
          <p:cNvCxnSpPr/>
          <p:nvPr/>
        </p:nvCxnSpPr>
        <p:spPr bwMode="auto">
          <a:xfrm>
            <a:off x="0" y="6018213"/>
            <a:ext cx="9144000" cy="1587"/>
          </a:xfrm>
          <a:prstGeom prst="line">
            <a:avLst/>
          </a:prstGeom>
          <a:solidFill>
            <a:schemeClr val="accent1"/>
          </a:solidFill>
          <a:ln w="6350" cap="flat" cmpd="sng" algn="ctr">
            <a:solidFill>
              <a:schemeClr val="bg2">
                <a:lumMod val="60000"/>
                <a:lumOff val="40000"/>
              </a:schemeClr>
            </a:solidFill>
            <a:prstDash val="lgDash"/>
            <a:round/>
            <a:headEnd type="none" w="med" len="med"/>
            <a:tailEnd type="none" w="med" len="med"/>
          </a:ln>
          <a:effectLst/>
        </p:spPr>
      </p:cxnSp>
      <p:cxnSp>
        <p:nvCxnSpPr>
          <p:cNvPr id="24" name="Straight Connector 23"/>
          <p:cNvCxnSpPr/>
          <p:nvPr/>
        </p:nvCxnSpPr>
        <p:spPr bwMode="auto">
          <a:xfrm>
            <a:off x="0" y="4495800"/>
            <a:ext cx="9144000" cy="1588"/>
          </a:xfrm>
          <a:prstGeom prst="line">
            <a:avLst/>
          </a:prstGeom>
          <a:solidFill>
            <a:schemeClr val="accent1"/>
          </a:solidFill>
          <a:ln w="6350" cap="flat" cmpd="sng" algn="ctr">
            <a:solidFill>
              <a:schemeClr val="bg2">
                <a:lumMod val="60000"/>
                <a:lumOff val="40000"/>
              </a:schemeClr>
            </a:solidFill>
            <a:prstDash val="lgDash"/>
            <a:round/>
            <a:headEnd type="none" w="med" len="med"/>
            <a:tailEnd type="none" w="med" len="med"/>
          </a:ln>
          <a:effectLst/>
        </p:spPr>
      </p:cxnSp>
      <p:cxnSp>
        <p:nvCxnSpPr>
          <p:cNvPr id="25" name="Straight Connector 24"/>
          <p:cNvCxnSpPr/>
          <p:nvPr/>
        </p:nvCxnSpPr>
        <p:spPr bwMode="auto">
          <a:xfrm>
            <a:off x="0" y="3124200"/>
            <a:ext cx="9144000" cy="1588"/>
          </a:xfrm>
          <a:prstGeom prst="line">
            <a:avLst/>
          </a:prstGeom>
          <a:solidFill>
            <a:schemeClr val="accent1"/>
          </a:solidFill>
          <a:ln w="6350" cap="flat" cmpd="sng" algn="ctr">
            <a:solidFill>
              <a:schemeClr val="bg2">
                <a:lumMod val="60000"/>
                <a:lumOff val="40000"/>
              </a:schemeClr>
            </a:solidFill>
            <a:prstDash val="lgDash"/>
            <a:round/>
            <a:headEnd type="none" w="med" len="med"/>
            <a:tailEnd type="none" w="med" len="med"/>
          </a:ln>
          <a:effectLst/>
        </p:spPr>
      </p:cxnSp>
      <p:cxnSp>
        <p:nvCxnSpPr>
          <p:cNvPr id="26" name="Straight Connector 25"/>
          <p:cNvCxnSpPr/>
          <p:nvPr/>
        </p:nvCxnSpPr>
        <p:spPr bwMode="auto">
          <a:xfrm>
            <a:off x="0" y="1598613"/>
            <a:ext cx="9144000" cy="1587"/>
          </a:xfrm>
          <a:prstGeom prst="line">
            <a:avLst/>
          </a:prstGeom>
          <a:solidFill>
            <a:schemeClr val="accent1"/>
          </a:solidFill>
          <a:ln w="19050" cap="flat" cmpd="sng" algn="ctr">
            <a:solidFill>
              <a:schemeClr val="bg2">
                <a:lumMod val="60000"/>
                <a:lumOff val="40000"/>
              </a:schemeClr>
            </a:solidFill>
            <a:prstDash val="lgDash"/>
            <a:round/>
            <a:headEnd type="none" w="med" len="med"/>
            <a:tailEnd type="none" w="med" len="med"/>
          </a:ln>
          <a:effectLst/>
        </p:spPr>
      </p:cxnSp>
      <p:sp>
        <p:nvSpPr>
          <p:cNvPr id="15383" name="Rectangle 26"/>
          <p:cNvSpPr>
            <a:spLocks/>
          </p:cNvSpPr>
          <p:nvPr/>
        </p:nvSpPr>
        <p:spPr bwMode="auto">
          <a:xfrm>
            <a:off x="-38100" y="4756150"/>
            <a:ext cx="9144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i="1" dirty="0">
              <a:solidFill>
                <a:srgbClr val="800000"/>
              </a:solidFill>
              <a:cs typeface="Arial" panose="020B0604020202020204" pitchFamily="34" charset="0"/>
            </a:endParaRPr>
          </a:p>
        </p:txBody>
      </p:sp>
      <p:sp>
        <p:nvSpPr>
          <p:cNvPr id="15384" name="Rectangle 8"/>
          <p:cNvSpPr>
            <a:spLocks/>
          </p:cNvSpPr>
          <p:nvPr/>
        </p:nvSpPr>
        <p:spPr bwMode="auto">
          <a:xfrm>
            <a:off x="3754461" y="4755262"/>
            <a:ext cx="87308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i="1" dirty="0">
                <a:solidFill>
                  <a:srgbClr val="DDAF19"/>
                </a:solidFill>
                <a:cs typeface="Arial" panose="020B0604020202020204" pitchFamily="34" charset="0"/>
              </a:rPr>
              <a:t>stuck</a:t>
            </a:r>
          </a:p>
        </p:txBody>
      </p:sp>
      <p:sp>
        <p:nvSpPr>
          <p:cNvPr id="15385" name="Rectangle 25"/>
          <p:cNvSpPr>
            <a:spLocks/>
          </p:cNvSpPr>
          <p:nvPr/>
        </p:nvSpPr>
        <p:spPr bwMode="auto">
          <a:xfrm>
            <a:off x="-38100" y="3492500"/>
            <a:ext cx="9144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i="1" dirty="0">
              <a:solidFill>
                <a:srgbClr val="800000"/>
              </a:solidFill>
              <a:cs typeface="Arial" panose="020B0604020202020204" pitchFamily="34" charset="0"/>
            </a:endParaRPr>
          </a:p>
        </p:txBody>
      </p:sp>
      <p:sp>
        <p:nvSpPr>
          <p:cNvPr id="15386" name="Rectangle 9"/>
          <p:cNvSpPr>
            <a:spLocks/>
          </p:cNvSpPr>
          <p:nvPr/>
        </p:nvSpPr>
        <p:spPr bwMode="auto">
          <a:xfrm>
            <a:off x="3754461" y="3493199"/>
            <a:ext cx="87308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i="1" dirty="0">
                <a:solidFill>
                  <a:srgbClr val="DDAF19"/>
                </a:solidFill>
                <a:cs typeface="Arial" panose="020B0604020202020204" pitchFamily="34" charset="0"/>
              </a:rPr>
              <a:t>stuck</a:t>
            </a:r>
          </a:p>
        </p:txBody>
      </p:sp>
      <p:sp>
        <p:nvSpPr>
          <p:cNvPr id="15387" name="Rectangle 24"/>
          <p:cNvSpPr>
            <a:spLocks/>
          </p:cNvSpPr>
          <p:nvPr/>
        </p:nvSpPr>
        <p:spPr bwMode="auto">
          <a:xfrm>
            <a:off x="-15875" y="2228850"/>
            <a:ext cx="8699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i="1" dirty="0">
              <a:solidFill>
                <a:srgbClr val="800000"/>
              </a:solidFill>
              <a:cs typeface="Arial" panose="020B0604020202020204" pitchFamily="34" charset="0"/>
            </a:endParaRPr>
          </a:p>
        </p:txBody>
      </p:sp>
      <p:sp>
        <p:nvSpPr>
          <p:cNvPr id="15388" name="Rectangle 10"/>
          <p:cNvSpPr>
            <a:spLocks/>
          </p:cNvSpPr>
          <p:nvPr/>
        </p:nvSpPr>
        <p:spPr bwMode="auto">
          <a:xfrm>
            <a:off x="3754462" y="2229549"/>
            <a:ext cx="87308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i="1" dirty="0">
                <a:solidFill>
                  <a:srgbClr val="DDAF19"/>
                </a:solidFill>
                <a:cs typeface="Arial" panose="020B0604020202020204" pitchFamily="34" charset="0"/>
              </a:rPr>
              <a:t>stuck</a:t>
            </a:r>
          </a:p>
        </p:txBody>
      </p:sp>
      <p:pic>
        <p:nvPicPr>
          <p:cNvPr id="15389" name="Picture 29" descr="creativecommonsPP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101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nodePh="1">
                                  <p:stCondLst>
                                    <p:cond delay="0"/>
                                  </p:stCondLst>
                                  <p:endCondLst>
                                    <p:cond evt="begin" delay="0">
                                      <p:tn val="21"/>
                                    </p:cond>
                                  </p:end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00"/>
                            </p:stCondLst>
                            <p:childTnLst>
                              <p:par>
                                <p:cTn id="26" presetID="2" presetClass="entr" presetSubtype="8" fill="hold" grpId="0" nodeType="afterEffect" nodePh="1">
                                  <p:stCondLst>
                                    <p:cond delay="0"/>
                                  </p:stCondLst>
                                  <p:endCondLst>
                                    <p:cond evt="begin" delay="0">
                                      <p:tn val="26"/>
                                    </p:cond>
                                  </p:end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1000"/>
                            </p:stCondLst>
                            <p:childTnLst>
                              <p:par>
                                <p:cTn id="31" presetID="2" presetClass="entr" presetSubtype="8" fill="hold" grpId="0" nodeType="afterEffect" nodePh="1">
                                  <p:stCondLst>
                                    <p:cond delay="0"/>
                                  </p:stCondLst>
                                  <p:endCondLst>
                                    <p:cond evt="begin" delay="0">
                                      <p:tn val="31"/>
                                    </p:cond>
                                  </p:end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nodePh="1">
                                  <p:stCondLst>
                                    <p:cond delay="0"/>
                                  </p:stCondLst>
                                  <p:endCondLst>
                                    <p:cond evt="begin" delay="0">
                                      <p:tn val="37"/>
                                    </p:cond>
                                  </p:end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3000"/>
                                        <p:tgtEl>
                                          <p:spTgt spid="14"/>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ssolve">
                                      <p:cBhvr>
                                        <p:cTn id="46" dur="3000"/>
                                        <p:tgtEl>
                                          <p:spTgt spid="12"/>
                                        </p:tgtEl>
                                      </p:cBhvr>
                                    </p:animEffect>
                                  </p:childTnLst>
                                </p:cTn>
                              </p:par>
                              <p:par>
                                <p:cTn id="47" presetID="9" presetClass="entr" presetSubtype="0" fill="hold" grpId="0" nodeType="withEffect" nodePh="1">
                                  <p:stCondLst>
                                    <p:cond delay="0"/>
                                  </p:stCondLst>
                                  <p:endCondLst>
                                    <p:cond evt="begin" delay="0">
                                      <p:tn val="47"/>
                                    </p:cond>
                                  </p:endCondLst>
                                  <p:childTnLst>
                                    <p:set>
                                      <p:cBhvr>
                                        <p:cTn id="48" dur="1" fill="hold">
                                          <p:stCondLst>
                                            <p:cond delay="0"/>
                                          </p:stCondLst>
                                        </p:cTn>
                                        <p:tgtEl>
                                          <p:spTgt spid="21"/>
                                        </p:tgtEl>
                                        <p:attrNameLst>
                                          <p:attrName>style.visibility</p:attrName>
                                        </p:attrNameLst>
                                      </p:cBhvr>
                                      <p:to>
                                        <p:strVal val="visible"/>
                                      </p:to>
                                    </p:set>
                                    <p:animEffect transition="in" filter="dissolve">
                                      <p:cBhvr>
                                        <p:cTn id="49" dur="3000"/>
                                        <p:tgtEl>
                                          <p:spTgt spid="21"/>
                                        </p:tgtEl>
                                      </p:cBhvr>
                                    </p:animEffect>
                                  </p:childTnLst>
                                </p:cTn>
                              </p:par>
                              <p:par>
                                <p:cTn id="50" presetID="9" presetClass="entr" presetSubtype="0" fill="hold" grpId="0" nodeType="withEffect" nodePh="1">
                                  <p:stCondLst>
                                    <p:cond delay="0"/>
                                  </p:stCondLst>
                                  <p:endCondLst>
                                    <p:cond evt="begin" delay="0">
                                      <p:tn val="50"/>
                                    </p:cond>
                                  </p:endCondLst>
                                  <p:childTnLst>
                                    <p:set>
                                      <p:cBhvr>
                                        <p:cTn id="51" dur="1" fill="hold">
                                          <p:stCondLst>
                                            <p:cond delay="0"/>
                                          </p:stCondLst>
                                        </p:cTn>
                                        <p:tgtEl>
                                          <p:spTgt spid="17"/>
                                        </p:tgtEl>
                                        <p:attrNameLst>
                                          <p:attrName>style.visibility</p:attrName>
                                        </p:attrNameLst>
                                      </p:cBhvr>
                                      <p:to>
                                        <p:strVal val="visible"/>
                                      </p:to>
                                    </p:set>
                                    <p:animEffect transition="in" filter="dissolve">
                                      <p:cBhvr>
                                        <p:cTn id="52" dur="3000"/>
                                        <p:tgtEl>
                                          <p:spTgt spid="17"/>
                                        </p:tgtEl>
                                      </p:cBhvr>
                                    </p:animEffect>
                                  </p:childTnLst>
                                </p:cTn>
                              </p:par>
                              <p:par>
                                <p:cTn id="53" presetID="9" presetClass="entr" presetSubtype="0" fill="hold" grpId="0" nodeType="withEffect" nodePh="1">
                                  <p:stCondLst>
                                    <p:cond delay="0"/>
                                  </p:stCondLst>
                                  <p:endCondLst>
                                    <p:cond evt="begin" delay="0">
                                      <p:tn val="53"/>
                                    </p:cond>
                                  </p:endCondLst>
                                  <p:childTnLst>
                                    <p:set>
                                      <p:cBhvr>
                                        <p:cTn id="54" dur="1" fill="hold">
                                          <p:stCondLst>
                                            <p:cond delay="0"/>
                                          </p:stCondLst>
                                        </p:cTn>
                                        <p:tgtEl>
                                          <p:spTgt spid="16"/>
                                        </p:tgtEl>
                                        <p:attrNameLst>
                                          <p:attrName>style.visibility</p:attrName>
                                        </p:attrNameLst>
                                      </p:cBhvr>
                                      <p:to>
                                        <p:strVal val="visible"/>
                                      </p:to>
                                    </p:set>
                                    <p:animEffect transition="in" filter="dissolve">
                                      <p:cBhvr>
                                        <p:cTn id="55" dur="3000"/>
                                        <p:tgtEl>
                                          <p:spTgt spid="16"/>
                                        </p:tgtEl>
                                      </p:cBhvr>
                                    </p:animEffect>
                                  </p:childTnLst>
                                </p:cTn>
                              </p:par>
                              <p:par>
                                <p:cTn id="56" presetID="9" presetClass="entr" presetSubtype="0" fill="hold" grpId="0" nodeType="withEffect" nodePh="1">
                                  <p:stCondLst>
                                    <p:cond delay="0"/>
                                  </p:stCondLst>
                                  <p:endCondLst>
                                    <p:cond evt="begin" delay="0">
                                      <p:tn val="56"/>
                                    </p:cond>
                                  </p:endCondLst>
                                  <p:childTnLst>
                                    <p:set>
                                      <p:cBhvr>
                                        <p:cTn id="57" dur="1" fill="hold">
                                          <p:stCondLst>
                                            <p:cond delay="0"/>
                                          </p:stCondLst>
                                        </p:cTn>
                                        <p:tgtEl>
                                          <p:spTgt spid="15"/>
                                        </p:tgtEl>
                                        <p:attrNameLst>
                                          <p:attrName>style.visibility</p:attrName>
                                        </p:attrNameLst>
                                      </p:cBhvr>
                                      <p:to>
                                        <p:strVal val="visible"/>
                                      </p:to>
                                    </p:set>
                                    <p:animEffect transition="in" filter="dissolve">
                                      <p:cBhvr>
                                        <p:cTn id="58"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4" grpId="0"/>
      <p:bldP spid="15" grpId="0"/>
      <p:bldP spid="16" grpId="0"/>
      <p:bldP spid="17" grpId="0"/>
      <p:bldP spid="18"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Straight Connector 82"/>
          <p:cNvCxnSpPr/>
          <p:nvPr/>
        </p:nvCxnSpPr>
        <p:spPr bwMode="auto">
          <a:xfrm>
            <a:off x="0" y="6018213"/>
            <a:ext cx="9144000" cy="1587"/>
          </a:xfrm>
          <a:prstGeom prst="line">
            <a:avLst/>
          </a:prstGeom>
          <a:solidFill>
            <a:schemeClr val="accent1"/>
          </a:solidFill>
          <a:ln w="6350" cap="flat" cmpd="sng" algn="ctr">
            <a:solidFill>
              <a:schemeClr val="accent3">
                <a:lumMod val="95000"/>
              </a:schemeClr>
            </a:solidFill>
            <a:prstDash val="lgDash"/>
            <a:round/>
            <a:headEnd type="none" w="med" len="med"/>
            <a:tailEnd type="none" w="med" len="med"/>
          </a:ln>
          <a:effectLst/>
        </p:spPr>
      </p:cxnSp>
      <p:cxnSp>
        <p:nvCxnSpPr>
          <p:cNvPr id="84" name="Straight Connector 83"/>
          <p:cNvCxnSpPr/>
          <p:nvPr/>
        </p:nvCxnSpPr>
        <p:spPr bwMode="auto">
          <a:xfrm>
            <a:off x="0" y="4495800"/>
            <a:ext cx="9144000" cy="1588"/>
          </a:xfrm>
          <a:prstGeom prst="line">
            <a:avLst/>
          </a:prstGeom>
          <a:solidFill>
            <a:schemeClr val="accent1"/>
          </a:solidFill>
          <a:ln w="6350" cap="flat" cmpd="sng" algn="ctr">
            <a:solidFill>
              <a:schemeClr val="accent3">
                <a:lumMod val="95000"/>
              </a:schemeClr>
            </a:solidFill>
            <a:prstDash val="lgDash"/>
            <a:round/>
            <a:headEnd type="none" w="med" len="med"/>
            <a:tailEnd type="none" w="med" len="med"/>
          </a:ln>
          <a:effectLst/>
        </p:spPr>
      </p:cxnSp>
      <p:cxnSp>
        <p:nvCxnSpPr>
          <p:cNvPr id="85" name="Straight Connector 84"/>
          <p:cNvCxnSpPr/>
          <p:nvPr/>
        </p:nvCxnSpPr>
        <p:spPr bwMode="auto">
          <a:xfrm>
            <a:off x="0" y="3124200"/>
            <a:ext cx="9144000" cy="1588"/>
          </a:xfrm>
          <a:prstGeom prst="line">
            <a:avLst/>
          </a:prstGeom>
          <a:solidFill>
            <a:schemeClr val="accent1"/>
          </a:solidFill>
          <a:ln w="6350" cap="flat" cmpd="sng" algn="ctr">
            <a:solidFill>
              <a:schemeClr val="accent3">
                <a:lumMod val="95000"/>
              </a:schemeClr>
            </a:solidFill>
            <a:prstDash val="lgDash"/>
            <a:round/>
            <a:headEnd type="none" w="med" len="med"/>
            <a:tailEnd type="none" w="med" len="med"/>
          </a:ln>
          <a:effectLst/>
        </p:spPr>
      </p:cxnSp>
      <p:cxnSp>
        <p:nvCxnSpPr>
          <p:cNvPr id="86" name="Straight Connector 85"/>
          <p:cNvCxnSpPr/>
          <p:nvPr/>
        </p:nvCxnSpPr>
        <p:spPr bwMode="auto">
          <a:xfrm>
            <a:off x="0" y="1598613"/>
            <a:ext cx="9144000" cy="1587"/>
          </a:xfrm>
          <a:prstGeom prst="line">
            <a:avLst/>
          </a:prstGeom>
          <a:solidFill>
            <a:schemeClr val="accent1"/>
          </a:solidFill>
          <a:ln w="19050" cap="flat" cmpd="sng" algn="ctr">
            <a:solidFill>
              <a:schemeClr val="accent3">
                <a:lumMod val="95000"/>
              </a:schemeClr>
            </a:solidFill>
            <a:prstDash val="lgDash"/>
            <a:round/>
            <a:headEnd type="none" w="med" len="med"/>
            <a:tailEnd type="none" w="med" len="med"/>
          </a:ln>
          <a:effectLst/>
        </p:spPr>
      </p:cxnSp>
      <p:sp>
        <p:nvSpPr>
          <p:cNvPr id="22534" name="Rectangle 38"/>
          <p:cNvSpPr>
            <a:spLocks noChangeArrowheads="1"/>
          </p:cNvSpPr>
          <p:nvPr/>
        </p:nvSpPr>
        <p:spPr bwMode="auto">
          <a:xfrm>
            <a:off x="2279854" y="43081"/>
            <a:ext cx="41191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b="1" dirty="0">
                <a:solidFill>
                  <a:srgbClr val="808080"/>
                </a:solidFill>
              </a:rPr>
              <a:t>Three Types of Fundamentalism</a:t>
            </a:r>
          </a:p>
          <a:p>
            <a:pPr algn="ctr"/>
            <a:endParaRPr lang="en-US" altLang="en-US" sz="1600" b="1" dirty="0">
              <a:solidFill>
                <a:srgbClr val="808080"/>
              </a:solidFill>
            </a:endParaRPr>
          </a:p>
        </p:txBody>
      </p:sp>
      <p:sp>
        <p:nvSpPr>
          <p:cNvPr id="22535" name="Rectangle 39"/>
          <p:cNvSpPr>
            <a:spLocks noChangeArrowheads="1"/>
          </p:cNvSpPr>
          <p:nvPr/>
        </p:nvSpPr>
        <p:spPr bwMode="auto">
          <a:xfrm>
            <a:off x="1718468" y="364417"/>
            <a:ext cx="16684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solidFill>
                  <a:srgbClr val="000000"/>
                </a:solidFill>
              </a:rPr>
              <a:t>Religious</a:t>
            </a:r>
          </a:p>
        </p:txBody>
      </p:sp>
      <p:sp>
        <p:nvSpPr>
          <p:cNvPr id="22536" name="Rectangle 44"/>
          <p:cNvSpPr>
            <a:spLocks noChangeArrowheads="1"/>
          </p:cNvSpPr>
          <p:nvPr/>
        </p:nvSpPr>
        <p:spPr bwMode="auto">
          <a:xfrm>
            <a:off x="3386931" y="364417"/>
            <a:ext cx="1905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solidFill>
                  <a:srgbClr val="000000"/>
                </a:solidFill>
              </a:rPr>
              <a:t>Political</a:t>
            </a:r>
            <a:endParaRPr lang="en-US" altLang="en-US" sz="2000" b="1" dirty="0">
              <a:solidFill>
                <a:srgbClr val="000000"/>
              </a:solidFill>
            </a:endParaRPr>
          </a:p>
        </p:txBody>
      </p:sp>
      <p:sp>
        <p:nvSpPr>
          <p:cNvPr id="22537" name="Rectangle 38"/>
          <p:cNvSpPr>
            <a:spLocks noChangeArrowheads="1"/>
          </p:cNvSpPr>
          <p:nvPr/>
        </p:nvSpPr>
        <p:spPr bwMode="auto">
          <a:xfrm>
            <a:off x="5448300" y="364417"/>
            <a:ext cx="213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solidFill>
                  <a:srgbClr val="000000"/>
                </a:solidFill>
              </a:rPr>
              <a:t>Economic</a:t>
            </a:r>
          </a:p>
        </p:txBody>
      </p:sp>
      <p:sp>
        <p:nvSpPr>
          <p:cNvPr id="22539" name="Text Box 35"/>
          <p:cNvSpPr txBox="1">
            <a:spLocks noChangeArrowheads="1"/>
          </p:cNvSpPr>
          <p:nvPr/>
        </p:nvSpPr>
        <p:spPr bwMode="auto">
          <a:xfrm>
            <a:off x="1600200" y="714557"/>
            <a:ext cx="1905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dirty="0">
                <a:solidFill>
                  <a:srgbClr val="000090"/>
                </a:solidFill>
              </a:rPr>
              <a:t>One almighty, omniscient, and omnipresent God</a:t>
            </a:r>
          </a:p>
        </p:txBody>
      </p:sp>
      <p:sp>
        <p:nvSpPr>
          <p:cNvPr id="22540" name="Text Box 35"/>
          <p:cNvSpPr txBox="1">
            <a:spLocks noChangeArrowheads="1"/>
          </p:cNvSpPr>
          <p:nvPr/>
        </p:nvSpPr>
        <p:spPr bwMode="auto">
          <a:xfrm>
            <a:off x="3354274" y="594034"/>
            <a:ext cx="22098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dirty="0">
                <a:solidFill>
                  <a:srgbClr val="000090"/>
                </a:solidFill>
              </a:rPr>
              <a:t>One almighty, omniscient, and omnipresent agent (state, world history)</a:t>
            </a:r>
          </a:p>
          <a:p>
            <a:endParaRPr lang="en-US" altLang="en-US" sz="1800" dirty="0">
              <a:solidFill>
                <a:srgbClr val="000090"/>
              </a:solidFill>
            </a:endParaRPr>
          </a:p>
          <a:p>
            <a:endParaRPr lang="en-US" altLang="en-US" sz="1600" dirty="0">
              <a:solidFill>
                <a:srgbClr val="000090"/>
              </a:solidFill>
            </a:endParaRPr>
          </a:p>
        </p:txBody>
      </p:sp>
      <p:sp>
        <p:nvSpPr>
          <p:cNvPr id="22541" name="Text Box 50"/>
          <p:cNvSpPr txBox="1">
            <a:spLocks noChangeArrowheads="1"/>
          </p:cNvSpPr>
          <p:nvPr/>
        </p:nvSpPr>
        <p:spPr bwMode="auto">
          <a:xfrm>
            <a:off x="5544321" y="593467"/>
            <a:ext cx="282461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dirty="0">
                <a:solidFill>
                  <a:srgbClr val="000090"/>
                </a:solidFill>
              </a:rPr>
              <a:t>One almighty, </a:t>
            </a:r>
          </a:p>
          <a:p>
            <a:r>
              <a:rPr lang="en-US" altLang="en-US" sz="1600" dirty="0">
                <a:solidFill>
                  <a:srgbClr val="000090"/>
                </a:solidFill>
              </a:rPr>
              <a:t>omniscient, and </a:t>
            </a:r>
          </a:p>
          <a:p>
            <a:r>
              <a:rPr lang="en-US" altLang="en-US" sz="1600" dirty="0">
                <a:solidFill>
                  <a:srgbClr val="000090"/>
                </a:solidFill>
              </a:rPr>
              <a:t>omnipresent mechanism (the invisible hand</a:t>
            </a:r>
          </a:p>
          <a:p>
            <a:endParaRPr lang="en-US" altLang="en-US" sz="1600" dirty="0">
              <a:solidFill>
                <a:srgbClr val="000090"/>
              </a:solidFill>
            </a:endParaRPr>
          </a:p>
        </p:txBody>
      </p:sp>
      <p:sp>
        <p:nvSpPr>
          <p:cNvPr id="22543" name="Text Box 36"/>
          <p:cNvSpPr txBox="1">
            <a:spLocks noChangeArrowheads="1"/>
          </p:cNvSpPr>
          <p:nvPr/>
        </p:nvSpPr>
        <p:spPr bwMode="auto">
          <a:xfrm>
            <a:off x="1600200" y="1762185"/>
            <a:ext cx="2209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dirty="0">
                <a:solidFill>
                  <a:srgbClr val="000090"/>
                </a:solidFill>
              </a:rPr>
              <a:t>Chosen People syndrome; </a:t>
            </a:r>
          </a:p>
          <a:p>
            <a:r>
              <a:rPr lang="en-US" altLang="en-US" sz="1600" b="1" dirty="0">
                <a:solidFill>
                  <a:srgbClr val="000090"/>
                </a:solidFill>
              </a:rPr>
              <a:t>infidels must be killed</a:t>
            </a:r>
            <a:endParaRPr lang="en-US" altLang="en-US" sz="1600" dirty="0">
              <a:solidFill>
                <a:srgbClr val="000090"/>
              </a:solidFill>
            </a:endParaRPr>
          </a:p>
        </p:txBody>
      </p:sp>
      <p:sp>
        <p:nvSpPr>
          <p:cNvPr id="22544" name="Text Box 36"/>
          <p:cNvSpPr txBox="1">
            <a:spLocks noChangeArrowheads="1"/>
          </p:cNvSpPr>
          <p:nvPr/>
        </p:nvSpPr>
        <p:spPr bwMode="auto">
          <a:xfrm>
            <a:off x="3467100" y="1799147"/>
            <a:ext cx="220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dirty="0">
                <a:solidFill>
                  <a:srgbClr val="000090"/>
                </a:solidFill>
              </a:rPr>
              <a:t>Chosen agent of history syndrome</a:t>
            </a:r>
            <a:endParaRPr lang="en-US" altLang="en-US" sz="1600" dirty="0">
              <a:solidFill>
                <a:srgbClr val="000090"/>
              </a:solidFill>
            </a:endParaRPr>
          </a:p>
        </p:txBody>
      </p:sp>
      <p:sp>
        <p:nvSpPr>
          <p:cNvPr id="22545" name="Text Box 51"/>
          <p:cNvSpPr txBox="1">
            <a:spLocks noChangeArrowheads="1"/>
          </p:cNvSpPr>
          <p:nvPr/>
        </p:nvSpPr>
        <p:spPr bwMode="auto">
          <a:xfrm>
            <a:off x="5525236" y="1668978"/>
            <a:ext cx="27391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dirty="0">
                <a:solidFill>
                  <a:srgbClr val="000090"/>
                </a:solidFill>
              </a:rPr>
              <a:t>Top-tier syndrome;</a:t>
            </a:r>
          </a:p>
          <a:p>
            <a:r>
              <a:rPr lang="en-US" altLang="en-US" sz="1600" b="1" dirty="0">
                <a:solidFill>
                  <a:srgbClr val="000090"/>
                </a:solidFill>
              </a:rPr>
              <a:t> have-nots at </a:t>
            </a:r>
          </a:p>
          <a:p>
            <a:r>
              <a:rPr lang="en-US" altLang="en-US" sz="1600" b="1" dirty="0">
                <a:solidFill>
                  <a:srgbClr val="000090"/>
                </a:solidFill>
              </a:rPr>
              <a:t>bottom are victims killed by structures designed from the people at the top</a:t>
            </a:r>
            <a:endParaRPr lang="en-US" altLang="en-US" sz="1600" dirty="0">
              <a:solidFill>
                <a:srgbClr val="000090"/>
              </a:solidFill>
            </a:endParaRPr>
          </a:p>
        </p:txBody>
      </p:sp>
      <p:sp>
        <p:nvSpPr>
          <p:cNvPr id="22547" name="Text Box 38"/>
          <p:cNvSpPr txBox="1">
            <a:spLocks noChangeArrowheads="1"/>
          </p:cNvSpPr>
          <p:nvPr/>
        </p:nvSpPr>
        <p:spPr bwMode="auto">
          <a:xfrm>
            <a:off x="1523999" y="4592905"/>
            <a:ext cx="2209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dirty="0">
                <a:solidFill>
                  <a:srgbClr val="000090"/>
                </a:solidFill>
              </a:rPr>
              <a:t>Direct violence: </a:t>
            </a:r>
            <a:r>
              <a:rPr lang="en-US" altLang="en-US" sz="1600" b="1" dirty="0" err="1">
                <a:solidFill>
                  <a:srgbClr val="000090"/>
                </a:solidFill>
              </a:rPr>
              <a:t>terrorism;cultural</a:t>
            </a:r>
            <a:r>
              <a:rPr lang="en-US" altLang="en-US" sz="1600" b="1" dirty="0">
                <a:solidFill>
                  <a:srgbClr val="000090"/>
                </a:solidFill>
              </a:rPr>
              <a:t> violence: </a:t>
            </a:r>
          </a:p>
          <a:p>
            <a:r>
              <a:rPr lang="en-US" altLang="en-US" sz="1600" b="1" dirty="0">
                <a:solidFill>
                  <a:srgbClr val="000090"/>
                </a:solidFill>
              </a:rPr>
              <a:t>ideologies that legitimize violence</a:t>
            </a:r>
            <a:endParaRPr lang="en-US" altLang="en-US" sz="1600" dirty="0">
              <a:solidFill>
                <a:srgbClr val="000090"/>
              </a:solidFill>
            </a:endParaRPr>
          </a:p>
        </p:txBody>
      </p:sp>
      <p:sp>
        <p:nvSpPr>
          <p:cNvPr id="22548" name="Text Box 42"/>
          <p:cNvSpPr txBox="1">
            <a:spLocks noChangeArrowheads="1"/>
          </p:cNvSpPr>
          <p:nvPr/>
        </p:nvSpPr>
        <p:spPr bwMode="auto">
          <a:xfrm>
            <a:off x="3386931" y="4588857"/>
            <a:ext cx="2209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dirty="0">
                <a:solidFill>
                  <a:srgbClr val="000090"/>
                </a:solidFill>
              </a:rPr>
              <a:t>Direct and structural violence; discrimination and annihilation of minorities</a:t>
            </a:r>
          </a:p>
          <a:p>
            <a:endParaRPr lang="en-US" altLang="en-US" sz="1600" b="1" dirty="0">
              <a:solidFill>
                <a:srgbClr val="000090"/>
              </a:solidFill>
            </a:endParaRPr>
          </a:p>
        </p:txBody>
      </p:sp>
      <p:sp>
        <p:nvSpPr>
          <p:cNvPr id="22549" name="Text Box 53"/>
          <p:cNvSpPr txBox="1">
            <a:spLocks noChangeArrowheads="1"/>
          </p:cNvSpPr>
          <p:nvPr/>
        </p:nvSpPr>
        <p:spPr bwMode="auto">
          <a:xfrm>
            <a:off x="5638800" y="4558079"/>
            <a:ext cx="16764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dirty="0">
                <a:solidFill>
                  <a:srgbClr val="000090"/>
                </a:solidFill>
              </a:rPr>
              <a:t>Structural violence: people living and dying in daily misery</a:t>
            </a:r>
          </a:p>
          <a:p>
            <a:endParaRPr lang="en-US" altLang="en-US" sz="1800" b="1" dirty="0">
              <a:solidFill>
                <a:srgbClr val="000090"/>
              </a:solidFill>
            </a:endParaRPr>
          </a:p>
        </p:txBody>
      </p:sp>
      <p:sp>
        <p:nvSpPr>
          <p:cNvPr id="22551" name="Text Box 37"/>
          <p:cNvSpPr txBox="1">
            <a:spLocks noChangeArrowheads="1"/>
          </p:cNvSpPr>
          <p:nvPr/>
        </p:nvSpPr>
        <p:spPr bwMode="auto">
          <a:xfrm>
            <a:off x="1600200" y="3600450"/>
            <a:ext cx="2209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dirty="0">
                <a:solidFill>
                  <a:srgbClr val="000090"/>
                </a:solidFill>
              </a:rPr>
              <a:t>Homo pre-</a:t>
            </a:r>
            <a:r>
              <a:rPr lang="en-US" altLang="en-US" sz="1600" b="1" dirty="0" err="1">
                <a:solidFill>
                  <a:srgbClr val="000090"/>
                </a:solidFill>
              </a:rPr>
              <a:t>modernicus</a:t>
            </a:r>
            <a:endParaRPr lang="en-US" altLang="en-US" sz="1600" dirty="0">
              <a:solidFill>
                <a:srgbClr val="000090"/>
              </a:solidFill>
            </a:endParaRPr>
          </a:p>
        </p:txBody>
      </p:sp>
      <p:sp>
        <p:nvSpPr>
          <p:cNvPr id="22552" name="Text Box 41"/>
          <p:cNvSpPr txBox="1">
            <a:spLocks noChangeArrowheads="1"/>
          </p:cNvSpPr>
          <p:nvPr/>
        </p:nvSpPr>
        <p:spPr bwMode="auto">
          <a:xfrm>
            <a:off x="3581400" y="3600450"/>
            <a:ext cx="2209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dirty="0">
                <a:solidFill>
                  <a:srgbClr val="000090"/>
                </a:solidFill>
              </a:rPr>
              <a:t>Homo </a:t>
            </a:r>
            <a:r>
              <a:rPr lang="en-US" altLang="en-US" sz="1600" b="1" dirty="0" err="1">
                <a:solidFill>
                  <a:srgbClr val="000090"/>
                </a:solidFill>
              </a:rPr>
              <a:t>sovieticus</a:t>
            </a:r>
            <a:endParaRPr lang="en-US" altLang="en-US" sz="1600" b="1" dirty="0">
              <a:solidFill>
                <a:srgbClr val="000090"/>
              </a:solidFill>
            </a:endParaRPr>
          </a:p>
        </p:txBody>
      </p:sp>
      <p:sp>
        <p:nvSpPr>
          <p:cNvPr id="22553" name="Text Box 52"/>
          <p:cNvSpPr txBox="1">
            <a:spLocks noChangeArrowheads="1"/>
          </p:cNvSpPr>
          <p:nvPr/>
        </p:nvSpPr>
        <p:spPr bwMode="auto">
          <a:xfrm>
            <a:off x="5638800" y="3600450"/>
            <a:ext cx="1752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dirty="0">
                <a:solidFill>
                  <a:srgbClr val="000090"/>
                </a:solidFill>
              </a:rPr>
              <a:t>Homo </a:t>
            </a:r>
            <a:r>
              <a:rPr lang="en-US" altLang="en-US" sz="1600" b="1" dirty="0" err="1">
                <a:solidFill>
                  <a:srgbClr val="000090"/>
                </a:solidFill>
              </a:rPr>
              <a:t>oeconomicus</a:t>
            </a:r>
            <a:endParaRPr lang="en-US" altLang="en-US" sz="1600" b="1" dirty="0">
              <a:solidFill>
                <a:srgbClr val="000090"/>
              </a:solidFill>
            </a:endParaRPr>
          </a:p>
        </p:txBody>
      </p:sp>
      <p:sp>
        <p:nvSpPr>
          <p:cNvPr id="22555" name="Line 19"/>
          <p:cNvSpPr>
            <a:spLocks noChangeShapeType="1"/>
          </p:cNvSpPr>
          <p:nvPr/>
        </p:nvSpPr>
        <p:spPr bwMode="auto">
          <a:xfrm>
            <a:off x="3352800" y="1525588"/>
            <a:ext cx="0" cy="712787"/>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6" name="Line 19"/>
          <p:cNvSpPr>
            <a:spLocks noChangeShapeType="1"/>
          </p:cNvSpPr>
          <p:nvPr/>
        </p:nvSpPr>
        <p:spPr bwMode="auto">
          <a:xfrm>
            <a:off x="3352800" y="2989263"/>
            <a:ext cx="0" cy="714375"/>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7" name="Line 19"/>
          <p:cNvSpPr>
            <a:spLocks noChangeShapeType="1"/>
          </p:cNvSpPr>
          <p:nvPr/>
        </p:nvSpPr>
        <p:spPr bwMode="auto">
          <a:xfrm>
            <a:off x="3352800" y="4378325"/>
            <a:ext cx="0" cy="714375"/>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8" name="Line 19"/>
          <p:cNvSpPr>
            <a:spLocks noChangeShapeType="1"/>
          </p:cNvSpPr>
          <p:nvPr/>
        </p:nvSpPr>
        <p:spPr bwMode="auto">
          <a:xfrm>
            <a:off x="5410200" y="1525588"/>
            <a:ext cx="0" cy="712787"/>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9" name="Line 19"/>
          <p:cNvSpPr>
            <a:spLocks noChangeShapeType="1"/>
          </p:cNvSpPr>
          <p:nvPr/>
        </p:nvSpPr>
        <p:spPr bwMode="auto">
          <a:xfrm>
            <a:off x="5410200" y="2989263"/>
            <a:ext cx="0" cy="714375"/>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0" name="Line 19"/>
          <p:cNvSpPr>
            <a:spLocks noChangeShapeType="1"/>
          </p:cNvSpPr>
          <p:nvPr/>
        </p:nvSpPr>
        <p:spPr bwMode="auto">
          <a:xfrm>
            <a:off x="5410200" y="4378325"/>
            <a:ext cx="0" cy="714375"/>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1" name="Line 19"/>
          <p:cNvSpPr>
            <a:spLocks noChangeShapeType="1"/>
          </p:cNvSpPr>
          <p:nvPr/>
        </p:nvSpPr>
        <p:spPr bwMode="auto">
          <a:xfrm>
            <a:off x="7467600" y="1473200"/>
            <a:ext cx="0" cy="714375"/>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2" name="Line 19"/>
          <p:cNvSpPr>
            <a:spLocks noChangeShapeType="1"/>
          </p:cNvSpPr>
          <p:nvPr/>
        </p:nvSpPr>
        <p:spPr bwMode="auto">
          <a:xfrm>
            <a:off x="7467600" y="2989263"/>
            <a:ext cx="0" cy="714375"/>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3" name="Line 19"/>
          <p:cNvSpPr>
            <a:spLocks noChangeShapeType="1"/>
          </p:cNvSpPr>
          <p:nvPr/>
        </p:nvSpPr>
        <p:spPr bwMode="auto">
          <a:xfrm>
            <a:off x="7467600" y="4378325"/>
            <a:ext cx="0" cy="714375"/>
          </a:xfrm>
          <a:prstGeom prst="line">
            <a:avLst/>
          </a:prstGeom>
          <a:noFill/>
          <a:ln w="28575">
            <a:solidFill>
              <a:srgbClr val="DDAF19"/>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2564" name="Group 106"/>
          <p:cNvGrpSpPr>
            <a:grpSpLocks/>
          </p:cNvGrpSpPr>
          <p:nvPr/>
        </p:nvGrpSpPr>
        <p:grpSpPr bwMode="auto">
          <a:xfrm>
            <a:off x="152399" y="638771"/>
            <a:ext cx="1586900" cy="5369123"/>
            <a:chOff x="32339" y="1228712"/>
            <a:chExt cx="1586900" cy="5368564"/>
          </a:xfrm>
        </p:grpSpPr>
        <p:sp>
          <p:nvSpPr>
            <p:cNvPr id="22587" name="Text Box 31"/>
            <p:cNvSpPr txBox="1">
              <a:spLocks noChangeArrowheads="1"/>
            </p:cNvSpPr>
            <p:nvPr/>
          </p:nvSpPr>
          <p:spPr bwMode="auto">
            <a:xfrm>
              <a:off x="90192" y="1228712"/>
              <a:ext cx="1409700" cy="92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800" dirty="0">
                  <a:solidFill>
                    <a:srgbClr val="FF0000"/>
                  </a:solidFill>
                </a:rPr>
                <a:t>Blinding: Stuck in one truth</a:t>
              </a:r>
            </a:p>
          </p:txBody>
        </p:sp>
        <p:sp>
          <p:nvSpPr>
            <p:cNvPr id="22584" name="Text Box 32"/>
            <p:cNvSpPr txBox="1">
              <a:spLocks noChangeArrowheads="1"/>
            </p:cNvSpPr>
            <p:nvPr/>
          </p:nvSpPr>
          <p:spPr bwMode="auto">
            <a:xfrm>
              <a:off x="69861" y="2162263"/>
              <a:ext cx="1549378" cy="189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800" dirty="0" err="1">
                  <a:solidFill>
                    <a:srgbClr val="FF0000"/>
                  </a:solidFill>
                </a:rPr>
                <a:t>Desensing</a:t>
              </a:r>
              <a:r>
                <a:rPr lang="en-US" altLang="en-US" sz="1800" dirty="0">
                  <a:solidFill>
                    <a:srgbClr val="FF0000"/>
                  </a:solidFill>
                </a:rPr>
                <a:t>: stuck in one collective, lack of empathy</a:t>
              </a:r>
            </a:p>
            <a:p>
              <a:pPr algn="ctr">
                <a:spcBef>
                  <a:spcPct val="50000"/>
                </a:spcBef>
              </a:pPr>
              <a:endParaRPr lang="en-US" altLang="en-US" sz="1800" dirty="0">
                <a:solidFill>
                  <a:srgbClr val="FF0000"/>
                </a:solidFill>
              </a:endParaRPr>
            </a:p>
          </p:txBody>
        </p:sp>
        <p:sp>
          <p:nvSpPr>
            <p:cNvPr id="22581" name="Text Box 33"/>
            <p:cNvSpPr txBox="1">
              <a:spLocks noChangeArrowheads="1"/>
            </p:cNvSpPr>
            <p:nvPr/>
          </p:nvSpPr>
          <p:spPr bwMode="auto">
            <a:xfrm>
              <a:off x="32339" y="3697850"/>
              <a:ext cx="1586899" cy="120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800" dirty="0" err="1">
                  <a:solidFill>
                    <a:srgbClr val="FF0000"/>
                  </a:solidFill>
                </a:rPr>
                <a:t>Abscencing</a:t>
              </a:r>
              <a:r>
                <a:rPr lang="en-US" altLang="en-US" sz="1800" dirty="0">
                  <a:solidFill>
                    <a:srgbClr val="FF0000"/>
                  </a:solidFill>
                </a:rPr>
                <a:t>: stuck on one nonemerging self</a:t>
              </a:r>
            </a:p>
          </p:txBody>
        </p:sp>
        <p:grpSp>
          <p:nvGrpSpPr>
            <p:cNvPr id="22569" name="Group 94"/>
            <p:cNvGrpSpPr>
              <a:grpSpLocks/>
            </p:cNvGrpSpPr>
            <p:nvPr/>
          </p:nvGrpSpPr>
          <p:grpSpPr bwMode="auto">
            <a:xfrm>
              <a:off x="32340" y="5120102"/>
              <a:ext cx="1524000" cy="1477174"/>
              <a:chOff x="32340" y="5120102"/>
              <a:chExt cx="1524000" cy="1477174"/>
            </a:xfrm>
          </p:grpSpPr>
          <p:sp>
            <p:nvSpPr>
              <p:cNvPr id="22570" name="Rectangle 23"/>
              <p:cNvSpPr>
                <a:spLocks noChangeArrowheads="1"/>
              </p:cNvSpPr>
              <p:nvPr/>
            </p:nvSpPr>
            <p:spPr bwMode="auto">
              <a:xfrm>
                <a:off x="660400" y="53276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2578" name="Text Box 34"/>
              <p:cNvSpPr txBox="1">
                <a:spLocks noChangeArrowheads="1"/>
              </p:cNvSpPr>
              <p:nvPr/>
            </p:nvSpPr>
            <p:spPr bwMode="auto">
              <a:xfrm>
                <a:off x="32340" y="5120102"/>
                <a:ext cx="1524000" cy="147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1800" dirty="0">
                    <a:solidFill>
                      <a:srgbClr val="FF0000"/>
                    </a:solidFill>
                  </a:rPr>
                  <a:t>Destruction and Violence: Stuck in One will</a:t>
                </a:r>
              </a:p>
            </p:txBody>
          </p:sp>
        </p:grpSp>
      </p:grpSp>
    </p:spTree>
    <p:extLst>
      <p:ext uri="{BB962C8B-B14F-4D97-AF65-F5344CB8AC3E}">
        <p14:creationId xmlns:p14="http://schemas.microsoft.com/office/powerpoint/2010/main" val="1740050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altLang="en-US"/>
              <a:t>Resources and Literature</a:t>
            </a:r>
          </a:p>
        </p:txBody>
      </p:sp>
      <p:sp>
        <p:nvSpPr>
          <p:cNvPr id="24579" name="Content Placeholder 4"/>
          <p:cNvSpPr>
            <a:spLocks noGrp="1"/>
          </p:cNvSpPr>
          <p:nvPr>
            <p:ph idx="1"/>
          </p:nvPr>
        </p:nvSpPr>
        <p:spPr/>
        <p:txBody>
          <a:bodyPr/>
          <a:lstStyle/>
          <a:p>
            <a:pPr>
              <a:spcAft>
                <a:spcPts val="1200"/>
              </a:spcAft>
              <a:buFontTx/>
              <a:buNone/>
            </a:pPr>
            <a:r>
              <a:rPr lang="en-US" altLang="en-US" sz="2000">
                <a:latin typeface="Gotham-Book" pitchFamily="-109" charset="0"/>
              </a:rPr>
              <a:t>Scharmer, C. Otto (2007). </a:t>
            </a:r>
            <a:br>
              <a:rPr lang="en-US" altLang="en-US" sz="2000">
                <a:latin typeface="Gotham-Book" pitchFamily="-109" charset="0"/>
              </a:rPr>
            </a:br>
            <a:r>
              <a:rPr lang="en-US" altLang="en-US" sz="2000">
                <a:latin typeface="Gotham-Book" pitchFamily="-109" charset="0"/>
              </a:rPr>
              <a:t>Theory U: Leading from the Emerging Future As It Emerges. The  Social Technology of Presencing), Cambridge, MA: SoL Press.</a:t>
            </a:r>
          </a:p>
          <a:p>
            <a:pPr>
              <a:spcAft>
                <a:spcPts val="1200"/>
              </a:spcAft>
              <a:buFontTx/>
              <a:buNone/>
            </a:pPr>
            <a:r>
              <a:rPr lang="en-US" altLang="en-US" sz="2000">
                <a:latin typeface="Gotham-Book" pitchFamily="-109" charset="0"/>
              </a:rPr>
              <a:t>Senge, P., C. O. Scharmer, J. Jaworski, and B. S. Flowers. (2004). </a:t>
            </a:r>
            <a:br>
              <a:rPr lang="en-US" altLang="en-US" sz="2000">
                <a:latin typeface="Gotham-Book" pitchFamily="-109" charset="0"/>
              </a:rPr>
            </a:br>
            <a:r>
              <a:rPr lang="en-US" altLang="en-US" sz="2000">
                <a:latin typeface="Gotham-Book" pitchFamily="-109" charset="0"/>
              </a:rPr>
              <a:t>Presence: Human Purpose and the Field of the Future, Cambridge, MA: SoL Press.</a:t>
            </a:r>
          </a:p>
          <a:p>
            <a:pPr>
              <a:spcAft>
                <a:spcPts val="1200"/>
              </a:spcAft>
              <a:buFontTx/>
              <a:buNone/>
            </a:pPr>
            <a:r>
              <a:rPr lang="en-US" altLang="en-US" sz="2000">
                <a:latin typeface="Gotham-Book" pitchFamily="-109" charset="0"/>
                <a:hlinkClick r:id="rId2"/>
              </a:rPr>
              <a:t>www.presencing.com</a:t>
            </a:r>
            <a:endParaRPr lang="en-US" altLang="en-US" sz="2000">
              <a:latin typeface="Gotham-Book" pitchFamily="-109" charset="0"/>
            </a:endParaRPr>
          </a:p>
          <a:p>
            <a:pPr>
              <a:spcAft>
                <a:spcPts val="1200"/>
              </a:spcAft>
              <a:buFontTx/>
              <a:buNone/>
            </a:pPr>
            <a:r>
              <a:rPr lang="en-US" altLang="en-US" sz="2000">
                <a:latin typeface="Gotham-Book" pitchFamily="-109" charset="0"/>
                <a:hlinkClick r:id="rId3"/>
              </a:rPr>
              <a:t>www.ottoscharmer.com</a:t>
            </a:r>
            <a:endParaRPr lang="en-US" altLang="en-US" sz="2000">
              <a:latin typeface="Gotham-Book" pitchFamily="-109" charset="0"/>
            </a:endParaRPr>
          </a:p>
        </p:txBody>
      </p:sp>
      <p:pic>
        <p:nvPicPr>
          <p:cNvPr id="24580" name="Picture 4" descr="creativecommonsPP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763" y="4856656"/>
            <a:ext cx="7886700" cy="449027"/>
          </a:xfrm>
        </p:spPr>
        <p:txBody>
          <a:bodyPr>
            <a:normAutofit/>
          </a:bodyPr>
          <a:lstStyle/>
          <a:p>
            <a:r>
              <a:rPr lang="en-US" sz="1500" dirty="0"/>
              <a:t>Otto </a:t>
            </a:r>
            <a:r>
              <a:rPr lang="en-US" sz="1500" dirty="0" err="1"/>
              <a:t>Scharmer</a:t>
            </a:r>
            <a:r>
              <a:rPr lang="en-US" sz="1500" dirty="0"/>
              <a:t>, Theory U, pg. 1</a:t>
            </a:r>
          </a:p>
        </p:txBody>
      </p:sp>
      <p:sp>
        <p:nvSpPr>
          <p:cNvPr id="3" name="Content Placeholder 2"/>
          <p:cNvSpPr>
            <a:spLocks noGrp="1"/>
          </p:cNvSpPr>
          <p:nvPr>
            <p:ph idx="1"/>
          </p:nvPr>
        </p:nvSpPr>
        <p:spPr>
          <a:xfrm>
            <a:off x="685541" y="1355608"/>
            <a:ext cx="7675350" cy="3263504"/>
          </a:xfrm>
        </p:spPr>
        <p:txBody>
          <a:bodyPr>
            <a:normAutofit fontScale="92500" lnSpcReduction="10000"/>
          </a:bodyPr>
          <a:lstStyle/>
          <a:p>
            <a:pPr marL="0" indent="0">
              <a:buNone/>
            </a:pPr>
            <a:r>
              <a:rPr lang="en-US" dirty="0"/>
              <a:t>We live in an era of intense conflict and massive institutional failures, a time of painful endings and of hopeful beginnings.  It is a time that feels as if something profound is shifting and dying while something else, as the playwright and Czech president, Vaclav Havel, puts it, wants to be born, “I think there are good reasons for suggesting that the modern age has ended.  Today, many things indicate that we are going through a transitional period, when it seems that something is on the way out and something else is being painfully born.  It is as if something were crumbling, decaying, and exhausting itself – while something else, still indistinct, were rising from the rubble.”</a:t>
            </a:r>
          </a:p>
          <a:p>
            <a:pPr marL="0" indent="0">
              <a:buNone/>
            </a:pPr>
            <a:endParaRPr lang="en-US" dirty="0"/>
          </a:p>
        </p:txBody>
      </p:sp>
    </p:spTree>
    <p:extLst>
      <p:ext uri="{BB962C8B-B14F-4D97-AF65-F5344CB8AC3E}">
        <p14:creationId xmlns:p14="http://schemas.microsoft.com/office/powerpoint/2010/main" val="230759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439" y="5010055"/>
            <a:ext cx="7886700" cy="479918"/>
          </a:xfrm>
        </p:spPr>
        <p:txBody>
          <a:bodyPr>
            <a:normAutofit/>
          </a:bodyPr>
          <a:lstStyle/>
          <a:p>
            <a:r>
              <a:rPr lang="en-US" sz="1500" dirty="0"/>
              <a:t>Otto </a:t>
            </a:r>
            <a:r>
              <a:rPr lang="en-US" sz="1500" dirty="0" err="1"/>
              <a:t>Scharmer</a:t>
            </a:r>
            <a:r>
              <a:rPr lang="en-US" sz="1500" dirty="0"/>
              <a:t>, Theory U, pg. 2</a:t>
            </a:r>
          </a:p>
        </p:txBody>
      </p:sp>
      <p:sp>
        <p:nvSpPr>
          <p:cNvPr id="3" name="Content Placeholder 2"/>
          <p:cNvSpPr>
            <a:spLocks noGrp="1"/>
          </p:cNvSpPr>
          <p:nvPr>
            <p:ph idx="1"/>
          </p:nvPr>
        </p:nvSpPr>
        <p:spPr>
          <a:xfrm>
            <a:off x="728789" y="1243458"/>
            <a:ext cx="7675350" cy="3263504"/>
          </a:xfrm>
        </p:spPr>
        <p:txBody>
          <a:bodyPr>
            <a:normAutofit lnSpcReduction="10000"/>
          </a:bodyPr>
          <a:lstStyle/>
          <a:p>
            <a:pPr marL="0" indent="0">
              <a:buNone/>
            </a:pPr>
            <a:r>
              <a:rPr lang="en-US" dirty="0"/>
              <a:t>The crisis of our time isn’t just a crisis of a single leader, organization, country, or conflict.  The crisis of our time reveals the dying of an old social structure and way of thinking, an old way of institutionalizing and enacting social forms.</a:t>
            </a:r>
          </a:p>
          <a:p>
            <a:pPr marL="0" indent="0">
              <a:buNone/>
            </a:pPr>
            <a:r>
              <a:rPr lang="en-US" dirty="0"/>
              <a:t>Frontline practitioners – managers, teachers, nurses, physicians, laborers, mayors, entrepreneurs, farmers, and business and government leaders – share a sense of the current reality.  They can feel the heat of an ever-increasing workload and the pressure to do more.  Many describe this as running on a treadmill or spinning in a hamster wheel.</a:t>
            </a:r>
          </a:p>
          <a:p>
            <a:pPr marL="0" indent="0">
              <a:buNone/>
            </a:pPr>
            <a:endParaRPr lang="en-US" dirty="0"/>
          </a:p>
        </p:txBody>
      </p:sp>
    </p:spTree>
    <p:extLst>
      <p:ext uri="{BB962C8B-B14F-4D97-AF65-F5344CB8AC3E}">
        <p14:creationId xmlns:p14="http://schemas.microsoft.com/office/powerpoint/2010/main" val="437727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altLang="en-US"/>
              <a:t>Two Sources of Learning, Two Learning Cycles</a:t>
            </a:r>
          </a:p>
        </p:txBody>
      </p:sp>
      <p:sp>
        <p:nvSpPr>
          <p:cNvPr id="6147" name="Content Placeholder 2"/>
          <p:cNvSpPr>
            <a:spLocks noGrp="1"/>
          </p:cNvSpPr>
          <p:nvPr>
            <p:ph idx="1"/>
          </p:nvPr>
        </p:nvSpPr>
        <p:spPr/>
        <p:txBody>
          <a:bodyPr/>
          <a:lstStyle/>
          <a:p>
            <a:endParaRPr lang="en-US" altLang="en-US">
              <a:latin typeface="Gotham-Book" pitchFamily="-109" charset="0"/>
            </a:endParaRPr>
          </a:p>
          <a:p>
            <a:pPr>
              <a:buFontTx/>
              <a:buNone/>
            </a:pPr>
            <a:r>
              <a:rPr lang="en-US" altLang="en-US">
                <a:latin typeface="Gotham-Book" pitchFamily="-109" charset="0"/>
              </a:rPr>
              <a:t>A. Learning by reflecting on the experiences of the past </a:t>
            </a:r>
          </a:p>
          <a:p>
            <a:pPr>
              <a:buFontTx/>
              <a:buNone/>
            </a:pPr>
            <a:endParaRPr lang="en-US" altLang="en-US">
              <a:latin typeface="Gotham-Book" pitchFamily="-109" charset="0"/>
            </a:endParaRPr>
          </a:p>
          <a:p>
            <a:pPr>
              <a:buFontTx/>
              <a:buNone/>
            </a:pPr>
            <a:r>
              <a:rPr lang="en-US" altLang="en-US">
                <a:latin typeface="Gotham-Book" pitchFamily="-109" charset="0"/>
              </a:rPr>
              <a:t>		   </a:t>
            </a:r>
            <a:r>
              <a:rPr lang="en-US" altLang="en-US" i="1">
                <a:latin typeface="Gotham-Book" pitchFamily="-109" charset="0"/>
              </a:rPr>
              <a:t>act -  observe - reflect - plan - act</a:t>
            </a:r>
          </a:p>
          <a:p>
            <a:pPr>
              <a:buFontTx/>
              <a:buNone/>
            </a:pPr>
            <a:endParaRPr lang="en-US" altLang="en-US">
              <a:latin typeface="Gotham-Book" pitchFamily="-109" charset="0"/>
            </a:endParaRPr>
          </a:p>
          <a:p>
            <a:pPr>
              <a:buFontTx/>
              <a:buNone/>
            </a:pPr>
            <a:r>
              <a:rPr lang="en-US" altLang="en-US">
                <a:latin typeface="Gotham-Book" pitchFamily="-109" charset="0"/>
              </a:rPr>
              <a:t>B. Learning from the future as it emerges (presencing)</a:t>
            </a:r>
          </a:p>
          <a:p>
            <a:endParaRPr lang="en-US" altLang="en-US">
              <a:latin typeface="Gotham-Book" pitchFamily="-109" charset="0"/>
            </a:endParaRPr>
          </a:p>
        </p:txBody>
      </p:sp>
      <p:pic>
        <p:nvPicPr>
          <p:cNvPr id="6148" name="Picture 4" descr="creativecommons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altLang="en-US">
                <a:cs typeface="Arial" panose="020B0604020202020204" pitchFamily="34" charset="0"/>
              </a:rPr>
              <a:t>The Blind Spot of Leadership</a:t>
            </a:r>
            <a:br>
              <a:rPr lang="en-US" altLang="en-US">
                <a:cs typeface="Arial" panose="020B0604020202020204" pitchFamily="34" charset="0"/>
              </a:rPr>
            </a:br>
            <a:endParaRPr lang="en-US" altLang="en-US"/>
          </a:p>
        </p:txBody>
      </p:sp>
      <p:sp>
        <p:nvSpPr>
          <p:cNvPr id="4" name="Rectangle 2"/>
          <p:cNvSpPr>
            <a:spLocks/>
          </p:cNvSpPr>
          <p:nvPr/>
        </p:nvSpPr>
        <p:spPr bwMode="auto">
          <a:xfrm>
            <a:off x="2590800" y="4635500"/>
            <a:ext cx="41910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cs typeface="Arial" panose="020B0604020202020204" pitchFamily="34" charset="0"/>
              </a:rPr>
              <a:t>Source:</a:t>
            </a:r>
          </a:p>
          <a:p>
            <a:pPr algn="ctr">
              <a:spcAft>
                <a:spcPts val="600"/>
              </a:spcAft>
            </a:pPr>
            <a:r>
              <a:rPr lang="en-US" altLang="en-US" i="1">
                <a:solidFill>
                  <a:srgbClr val="000090"/>
                </a:solidFill>
                <a:cs typeface="Arial" panose="020B0604020202020204" pitchFamily="34" charset="0"/>
              </a:rPr>
              <a:t>Who</a:t>
            </a:r>
          </a:p>
          <a:p>
            <a:pPr algn="ctr">
              <a:spcAft>
                <a:spcPts val="600"/>
              </a:spcAft>
            </a:pPr>
            <a:r>
              <a:rPr lang="en-US" altLang="en-US" sz="2000" b="1" i="1">
                <a:solidFill>
                  <a:srgbClr val="000090"/>
                </a:solidFill>
                <a:cs typeface="Arial" panose="020B0604020202020204" pitchFamily="34" charset="0"/>
              </a:rPr>
              <a:t>Blind Spot: </a:t>
            </a:r>
            <a:r>
              <a:rPr lang="en-US" altLang="en-US" sz="2000" i="1">
                <a:cs typeface="Arial" panose="020B0604020202020204" pitchFamily="34" charset="0"/>
              </a:rPr>
              <a:t>Inner place </a:t>
            </a:r>
            <a:br>
              <a:rPr lang="en-US" altLang="en-US" sz="2000" i="1">
                <a:cs typeface="Arial" panose="020B0604020202020204" pitchFamily="34" charset="0"/>
              </a:rPr>
            </a:br>
            <a:r>
              <a:rPr lang="en-US" altLang="en-US" sz="2000" i="1">
                <a:cs typeface="Arial" panose="020B0604020202020204" pitchFamily="34" charset="0"/>
              </a:rPr>
              <a:t>from where we operate</a:t>
            </a:r>
            <a:r>
              <a:rPr lang="en-US" altLang="en-US" sz="2000" i="1">
                <a:solidFill>
                  <a:srgbClr val="4B00FC"/>
                </a:solidFill>
                <a:cs typeface="Arial" panose="020B0604020202020204" pitchFamily="34" charset="0"/>
              </a:rPr>
              <a:t> </a:t>
            </a:r>
          </a:p>
        </p:txBody>
      </p:sp>
      <p:sp>
        <p:nvSpPr>
          <p:cNvPr id="5" name="Rectangle 3"/>
          <p:cNvSpPr>
            <a:spLocks/>
          </p:cNvSpPr>
          <p:nvPr/>
        </p:nvSpPr>
        <p:spPr bwMode="auto">
          <a:xfrm>
            <a:off x="3835400" y="3003550"/>
            <a:ext cx="15128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cs typeface="Arial" panose="020B0604020202020204" pitchFamily="34" charset="0"/>
              </a:rPr>
              <a:t>  Process:</a:t>
            </a:r>
          </a:p>
          <a:p>
            <a:pPr algn="ctr"/>
            <a:r>
              <a:rPr lang="en-US" altLang="en-US" i="1">
                <a:solidFill>
                  <a:srgbClr val="000090"/>
                </a:solidFill>
                <a:cs typeface="Arial" panose="020B0604020202020204" pitchFamily="34" charset="0"/>
              </a:rPr>
              <a:t>How</a:t>
            </a:r>
          </a:p>
        </p:txBody>
      </p:sp>
      <p:sp>
        <p:nvSpPr>
          <p:cNvPr id="8197" name="Rectangle 4"/>
          <p:cNvSpPr>
            <a:spLocks/>
          </p:cNvSpPr>
          <p:nvPr/>
        </p:nvSpPr>
        <p:spPr bwMode="auto">
          <a:xfrm>
            <a:off x="3938588" y="1371600"/>
            <a:ext cx="14255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cs typeface="Arial" panose="020B0604020202020204" pitchFamily="34" charset="0"/>
              </a:rPr>
              <a:t>  Results:</a:t>
            </a:r>
          </a:p>
          <a:p>
            <a:pPr algn="ctr"/>
            <a:r>
              <a:rPr lang="en-US" altLang="en-US" i="1">
                <a:solidFill>
                  <a:srgbClr val="000090"/>
                </a:solidFill>
                <a:cs typeface="Arial" panose="020B0604020202020204" pitchFamily="34" charset="0"/>
              </a:rPr>
              <a:t>What</a:t>
            </a:r>
          </a:p>
        </p:txBody>
      </p:sp>
      <p:sp>
        <p:nvSpPr>
          <p:cNvPr id="7" name="Line 5"/>
          <p:cNvSpPr>
            <a:spLocks noChangeShapeType="1"/>
          </p:cNvSpPr>
          <p:nvPr/>
        </p:nvSpPr>
        <p:spPr bwMode="auto">
          <a:xfrm rot="10800000">
            <a:off x="4673600" y="2286000"/>
            <a:ext cx="1588" cy="685800"/>
          </a:xfrm>
          <a:prstGeom prst="line">
            <a:avLst/>
          </a:prstGeom>
          <a:noFill/>
          <a:ln w="50800">
            <a:solidFill>
              <a:srgbClr val="DDAF19">
                <a:alpha val="65097"/>
              </a:srgb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6"/>
          <p:cNvSpPr>
            <a:spLocks noChangeShapeType="1"/>
          </p:cNvSpPr>
          <p:nvPr/>
        </p:nvSpPr>
        <p:spPr bwMode="auto">
          <a:xfrm rot="10800000">
            <a:off x="4673600" y="3886200"/>
            <a:ext cx="1588" cy="685800"/>
          </a:xfrm>
          <a:prstGeom prst="line">
            <a:avLst/>
          </a:prstGeom>
          <a:noFill/>
          <a:ln w="50800">
            <a:solidFill>
              <a:srgbClr val="DDAF19">
                <a:alpha val="65097"/>
              </a:srgb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8200" name="Picture 8" descr="creativecommons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1"/>
          <p:cNvSpPr>
            <a:spLocks noGrp="1" noChangeArrowheads="1"/>
          </p:cNvSpPr>
          <p:nvPr>
            <p:ph idx="1"/>
          </p:nvPr>
        </p:nvSpPr>
        <p:spPr>
          <a:xfrm>
            <a:off x="685800" y="304800"/>
            <a:ext cx="7772400" cy="5829300"/>
          </a:xfrm>
        </p:spPr>
        <p:txBody>
          <a:bodyPr rIns="0"/>
          <a:lstStyle/>
          <a:p>
            <a:pPr marL="0" indent="0" algn="ctr">
              <a:spcBef>
                <a:spcPct val="0"/>
              </a:spcBef>
              <a:buFont typeface="Lucida Grande" pitchFamily="-65" charset="0"/>
              <a:buNone/>
            </a:pPr>
            <a:endParaRPr lang="en-US" altLang="en-US">
              <a:latin typeface="Gotham-Book" pitchFamily="-109" charset="0"/>
            </a:endParaRPr>
          </a:p>
          <a:p>
            <a:pPr marL="0" indent="0" algn="ctr">
              <a:spcBef>
                <a:spcPct val="0"/>
              </a:spcBef>
              <a:buFont typeface="Lucida Grande" pitchFamily="-65" charset="0"/>
              <a:buNone/>
            </a:pPr>
            <a:endParaRPr lang="en-US" altLang="en-US">
              <a:latin typeface="Gotham-Book" pitchFamily="-109" charset="0"/>
            </a:endParaRPr>
          </a:p>
          <a:p>
            <a:pPr marL="0" indent="0" algn="ctr">
              <a:spcBef>
                <a:spcPct val="0"/>
              </a:spcBef>
              <a:buFont typeface="Lucida Grande" pitchFamily="-65" charset="0"/>
              <a:buNone/>
            </a:pPr>
            <a:endParaRPr lang="en-US" altLang="en-US">
              <a:latin typeface="Gotham-Book" pitchFamily="-109" charset="0"/>
            </a:endParaRPr>
          </a:p>
          <a:p>
            <a:pPr marL="0" indent="0" algn="ctr">
              <a:spcBef>
                <a:spcPct val="0"/>
              </a:spcBef>
              <a:buFont typeface="Lucida Grande" pitchFamily="-65" charset="0"/>
              <a:buNone/>
            </a:pPr>
            <a:r>
              <a:rPr lang="en-US" altLang="en-US" sz="3600" b="1">
                <a:latin typeface="Gotham-Book" pitchFamily="-109" charset="0"/>
              </a:rPr>
              <a:t>“The success of an intervention depends on the interior condition </a:t>
            </a:r>
            <a:br>
              <a:rPr lang="en-US" altLang="en-US" sz="3600" b="1">
                <a:latin typeface="Gotham-Book" pitchFamily="-109" charset="0"/>
                <a:ea typeface="ヒラギノ角ゴ Pro W6" pitchFamily="-65" charset="-128"/>
              </a:rPr>
            </a:br>
            <a:r>
              <a:rPr lang="en-US" altLang="en-US" sz="3600" b="1">
                <a:latin typeface="Gotham-Book" pitchFamily="-109" charset="0"/>
              </a:rPr>
              <a:t>of the intervenor.”</a:t>
            </a:r>
            <a:endParaRPr lang="en-US" altLang="en-US" sz="3600" b="1">
              <a:latin typeface="Gotham-Book" pitchFamily="-109" charset="0"/>
              <a:ea typeface="ヒラギノ角ゴ Pro W6" pitchFamily="-65" charset="-128"/>
            </a:endParaRPr>
          </a:p>
        </p:txBody>
      </p:sp>
      <p:sp>
        <p:nvSpPr>
          <p:cNvPr id="9219" name="Rectangle 2"/>
          <p:cNvSpPr>
            <a:spLocks/>
          </p:cNvSpPr>
          <p:nvPr/>
        </p:nvSpPr>
        <p:spPr bwMode="auto">
          <a:xfrm>
            <a:off x="914400" y="3905250"/>
            <a:ext cx="7772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br>
              <a:rPr lang="en-US" altLang="en-US" sz="2800">
                <a:solidFill>
                  <a:srgbClr val="2800FF"/>
                </a:solidFill>
              </a:rPr>
            </a:br>
            <a:r>
              <a:rPr lang="en-US" altLang="en-US">
                <a:cs typeface="Arial" panose="020B0604020202020204" pitchFamily="34" charset="0"/>
              </a:rPr>
              <a:t>William O’Brien,</a:t>
            </a:r>
          </a:p>
          <a:p>
            <a:pPr algn="r"/>
            <a:r>
              <a:rPr lang="en-US" altLang="en-US" sz="2000">
                <a:cs typeface="Arial" panose="020B0604020202020204" pitchFamily="34" charset="0"/>
              </a:rPr>
              <a:t>former CEO of the Hanover Insurance Company</a:t>
            </a:r>
            <a:r>
              <a:rPr lang="en-US" altLang="en-US">
                <a:solidFill>
                  <a:srgbClr val="2800FF"/>
                </a:solidFill>
                <a:cs typeface="Arial" panose="020B0604020202020204" pitchFamily="34" charset="0"/>
              </a:rPr>
              <a:t>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3" descr="u.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67183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title"/>
          </p:nvPr>
        </p:nvSpPr>
        <p:spPr bwMode="auto">
          <a:xfrm>
            <a:off x="165100" y="122677"/>
            <a:ext cx="7550694" cy="7313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altLang="en-US" sz="3200" dirty="0">
                <a:solidFill>
                  <a:schemeClr val="tx1"/>
                </a:solidFill>
                <a:cs typeface="Arial" panose="020B0604020202020204" pitchFamily="34" charset="0"/>
              </a:rPr>
              <a:t>Four Levels of Responding to Change</a:t>
            </a:r>
            <a:endParaRPr lang="en-US" altLang="en-US" sz="3200" dirty="0"/>
          </a:p>
        </p:txBody>
      </p:sp>
      <p:sp>
        <p:nvSpPr>
          <p:cNvPr id="7172" name="Rectangle 8"/>
          <p:cNvSpPr>
            <a:spLocks/>
          </p:cNvSpPr>
          <p:nvPr/>
        </p:nvSpPr>
        <p:spPr bwMode="auto">
          <a:xfrm>
            <a:off x="1625600" y="1166813"/>
            <a:ext cx="502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cs typeface="Arial" panose="020B0604020202020204" pitchFamily="34" charset="0"/>
              </a:rPr>
              <a:t>1. Reacting: </a:t>
            </a:r>
            <a:r>
              <a:rPr lang="en-US" altLang="en-US">
                <a:cs typeface="Arial" panose="020B0604020202020204" pitchFamily="34" charset="0"/>
              </a:rPr>
              <a:t>quick fixes</a:t>
            </a:r>
          </a:p>
        </p:txBody>
      </p:sp>
      <p:sp>
        <p:nvSpPr>
          <p:cNvPr id="11" name="Rectangle 9"/>
          <p:cNvSpPr>
            <a:spLocks/>
          </p:cNvSpPr>
          <p:nvPr/>
        </p:nvSpPr>
        <p:spPr bwMode="auto">
          <a:xfrm>
            <a:off x="1797050" y="3876675"/>
            <a:ext cx="4686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cs typeface="Arial" panose="020B0604020202020204" pitchFamily="34" charset="0"/>
              </a:rPr>
              <a:t>3. Reframing: </a:t>
            </a:r>
            <a:r>
              <a:rPr lang="en-US" altLang="en-US">
                <a:cs typeface="Arial" panose="020B0604020202020204" pitchFamily="34" charset="0"/>
              </a:rPr>
              <a:t>values, beliefs</a:t>
            </a:r>
          </a:p>
        </p:txBody>
      </p:sp>
      <p:sp>
        <p:nvSpPr>
          <p:cNvPr id="12" name="Rectangle 10"/>
          <p:cNvSpPr>
            <a:spLocks/>
          </p:cNvSpPr>
          <p:nvPr/>
        </p:nvSpPr>
        <p:spPr bwMode="auto">
          <a:xfrm>
            <a:off x="1701800" y="2547938"/>
            <a:ext cx="487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cs typeface="Arial" panose="020B0604020202020204" pitchFamily="34" charset="0"/>
              </a:rPr>
              <a:t>2. Redesigning: </a:t>
            </a:r>
            <a:r>
              <a:rPr lang="en-US" altLang="en-US">
                <a:cs typeface="Arial" panose="020B0604020202020204" pitchFamily="34" charset="0"/>
              </a:rPr>
              <a:t>policies</a:t>
            </a:r>
          </a:p>
        </p:txBody>
      </p:sp>
      <p:sp>
        <p:nvSpPr>
          <p:cNvPr id="9" name="Rectangle 7"/>
          <p:cNvSpPr>
            <a:spLocks/>
          </p:cNvSpPr>
          <p:nvPr/>
        </p:nvSpPr>
        <p:spPr bwMode="auto">
          <a:xfrm>
            <a:off x="1587500" y="5205413"/>
            <a:ext cx="5105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spAutoFit/>
          </a:bodyPr>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1400"/>
              </a:spcBef>
            </a:pPr>
            <a:r>
              <a:rPr lang="en-US" altLang="en-US" b="1">
                <a:cs typeface="Arial" panose="020B0604020202020204" pitchFamily="34" charset="0"/>
              </a:rPr>
              <a:t>4. Regenerating: </a:t>
            </a:r>
            <a:r>
              <a:rPr lang="en-US" altLang="en-US">
                <a:cs typeface="Arial" panose="020B0604020202020204" pitchFamily="34" charset="0"/>
              </a:rPr>
              <a:t>sources of commitment and energy</a:t>
            </a:r>
          </a:p>
        </p:txBody>
      </p:sp>
      <p:cxnSp>
        <p:nvCxnSpPr>
          <p:cNvPr id="20" name="Straight Connector 19"/>
          <p:cNvCxnSpPr/>
          <p:nvPr/>
        </p:nvCxnSpPr>
        <p:spPr bwMode="auto">
          <a:xfrm>
            <a:off x="0" y="6018213"/>
            <a:ext cx="9144000" cy="1587"/>
          </a:xfrm>
          <a:prstGeom prst="line">
            <a:avLst/>
          </a:prstGeom>
          <a:solidFill>
            <a:schemeClr val="accent1"/>
          </a:solidFill>
          <a:ln w="6350" cap="flat" cmpd="sng" algn="ctr">
            <a:solidFill>
              <a:schemeClr val="bg2">
                <a:lumMod val="60000"/>
                <a:lumOff val="40000"/>
              </a:schemeClr>
            </a:solidFill>
            <a:prstDash val="lgDash"/>
            <a:round/>
            <a:headEnd type="none" w="med" len="med"/>
            <a:tailEnd type="none" w="med" len="med"/>
          </a:ln>
          <a:effectLst/>
        </p:spPr>
      </p:cxnSp>
      <p:cxnSp>
        <p:nvCxnSpPr>
          <p:cNvPr id="21" name="Straight Connector 20"/>
          <p:cNvCxnSpPr/>
          <p:nvPr/>
        </p:nvCxnSpPr>
        <p:spPr bwMode="auto">
          <a:xfrm>
            <a:off x="0" y="4495800"/>
            <a:ext cx="9144000" cy="1588"/>
          </a:xfrm>
          <a:prstGeom prst="line">
            <a:avLst/>
          </a:prstGeom>
          <a:solidFill>
            <a:schemeClr val="accent1"/>
          </a:solidFill>
          <a:ln w="6350" cap="flat" cmpd="sng" algn="ctr">
            <a:solidFill>
              <a:schemeClr val="bg2">
                <a:lumMod val="60000"/>
                <a:lumOff val="40000"/>
              </a:schemeClr>
            </a:solidFill>
            <a:prstDash val="lgDash"/>
            <a:round/>
            <a:headEnd type="none" w="med" len="med"/>
            <a:tailEnd type="none" w="med" len="med"/>
          </a:ln>
          <a:effectLst/>
        </p:spPr>
      </p:cxnSp>
      <p:cxnSp>
        <p:nvCxnSpPr>
          <p:cNvPr id="22" name="Straight Connector 21"/>
          <p:cNvCxnSpPr/>
          <p:nvPr/>
        </p:nvCxnSpPr>
        <p:spPr bwMode="auto">
          <a:xfrm>
            <a:off x="0" y="3124200"/>
            <a:ext cx="9144000" cy="1588"/>
          </a:xfrm>
          <a:prstGeom prst="line">
            <a:avLst/>
          </a:prstGeom>
          <a:solidFill>
            <a:schemeClr val="accent1"/>
          </a:solidFill>
          <a:ln w="6350" cap="flat" cmpd="sng" algn="ctr">
            <a:solidFill>
              <a:schemeClr val="bg2">
                <a:lumMod val="60000"/>
                <a:lumOff val="40000"/>
              </a:schemeClr>
            </a:solidFill>
            <a:prstDash val="lgDash"/>
            <a:round/>
            <a:headEnd type="none" w="med" len="med"/>
            <a:tailEnd type="none" w="med" len="med"/>
          </a:ln>
          <a:effectLst/>
        </p:spPr>
      </p:cxnSp>
      <p:cxnSp>
        <p:nvCxnSpPr>
          <p:cNvPr id="23" name="Straight Connector 22"/>
          <p:cNvCxnSpPr/>
          <p:nvPr/>
        </p:nvCxnSpPr>
        <p:spPr bwMode="auto">
          <a:xfrm>
            <a:off x="0" y="1598613"/>
            <a:ext cx="9144000" cy="1587"/>
          </a:xfrm>
          <a:prstGeom prst="line">
            <a:avLst/>
          </a:prstGeom>
          <a:solidFill>
            <a:schemeClr val="accent1"/>
          </a:solidFill>
          <a:ln w="19050" cap="flat" cmpd="sng" algn="ctr">
            <a:solidFill>
              <a:schemeClr val="bg2">
                <a:lumMod val="60000"/>
                <a:lumOff val="40000"/>
              </a:schemeClr>
            </a:solidFill>
            <a:prstDash val="lgDash"/>
            <a:round/>
            <a:headEnd type="none" w="med" len="med"/>
            <a:tailEnd type="none" w="med" len="med"/>
          </a:ln>
          <a:effectLst/>
        </p:spPr>
      </p:cxnSp>
      <p:sp>
        <p:nvSpPr>
          <p:cNvPr id="18" name="Rectangle 19"/>
          <p:cNvSpPr>
            <a:spLocks/>
          </p:cNvSpPr>
          <p:nvPr/>
        </p:nvSpPr>
        <p:spPr bwMode="auto">
          <a:xfrm>
            <a:off x="152400" y="4648200"/>
            <a:ext cx="1384300" cy="1308100"/>
          </a:xfrm>
          <a:prstGeom prst="rect">
            <a:avLst/>
          </a:prstGeom>
          <a:solidFill>
            <a:schemeClr val="accent3">
              <a:lumMod val="85000"/>
            </a:schemeClr>
          </a:solidFill>
          <a:ln w="9525">
            <a:noFill/>
            <a:miter lim="800000"/>
            <a:headEnd/>
            <a:tailEnd/>
          </a:ln>
        </p:spPr>
        <p:txBody>
          <a:bodyPr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2000" i="1">
                <a:solidFill>
                  <a:srgbClr val="000090"/>
                </a:solidFill>
                <a:cs typeface="Arial" panose="020B0604020202020204" pitchFamily="34" charset="0"/>
              </a:rPr>
              <a:t>Source </a:t>
            </a:r>
          </a:p>
          <a:p>
            <a:pPr>
              <a:defRPr/>
            </a:pPr>
            <a:r>
              <a:rPr lang="en-US" altLang="en-US" sz="2000" i="1">
                <a:solidFill>
                  <a:srgbClr val="000090"/>
                </a:solidFill>
                <a:cs typeface="Arial" panose="020B0604020202020204" pitchFamily="34" charset="0"/>
              </a:rPr>
              <a:t>of energy, </a:t>
            </a:r>
          </a:p>
          <a:p>
            <a:pPr>
              <a:defRPr/>
            </a:pPr>
            <a:r>
              <a:rPr lang="en-US" altLang="en-US" sz="2000" i="1">
                <a:solidFill>
                  <a:srgbClr val="000090"/>
                </a:solidFill>
                <a:cs typeface="Arial" panose="020B0604020202020204" pitchFamily="34" charset="0"/>
              </a:rPr>
              <a:t>inspiration </a:t>
            </a:r>
          </a:p>
          <a:p>
            <a:pPr>
              <a:defRPr/>
            </a:pPr>
            <a:r>
              <a:rPr lang="en-US" altLang="en-US" sz="2000" i="1">
                <a:solidFill>
                  <a:srgbClr val="000090"/>
                </a:solidFill>
                <a:cs typeface="Arial" panose="020B0604020202020204" pitchFamily="34" charset="0"/>
              </a:rPr>
              <a:t>and will</a:t>
            </a:r>
          </a:p>
        </p:txBody>
      </p:sp>
      <p:sp>
        <p:nvSpPr>
          <p:cNvPr id="18442" name="Rectangle 20"/>
          <p:cNvSpPr>
            <a:spLocks/>
          </p:cNvSpPr>
          <p:nvPr/>
        </p:nvSpPr>
        <p:spPr bwMode="auto">
          <a:xfrm>
            <a:off x="152400" y="914400"/>
            <a:ext cx="1892300" cy="622300"/>
          </a:xfrm>
          <a:prstGeom prst="rect">
            <a:avLst/>
          </a:prstGeom>
          <a:solidFill>
            <a:schemeClr val="accent3">
              <a:lumMod val="85000"/>
            </a:schemeClr>
          </a:solidFill>
          <a:ln w="25400">
            <a:noFill/>
            <a:miter lim="800000"/>
            <a:headEnd/>
            <a:tailEnd/>
          </a:ln>
        </p:spPr>
        <p:txBody>
          <a:bodyPr lIns="0" tIns="0" rIns="40639" bIns="0"/>
          <a:lstStyle>
            <a:lvl1pPr marL="39688">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2000" i="1">
                <a:solidFill>
                  <a:srgbClr val="000090"/>
                </a:solidFill>
                <a:cs typeface="Arial" panose="020B0604020202020204" pitchFamily="34" charset="0"/>
              </a:rPr>
              <a:t>Manifest </a:t>
            </a:r>
          </a:p>
          <a:p>
            <a:pPr>
              <a:defRPr/>
            </a:pPr>
            <a:r>
              <a:rPr lang="en-US" altLang="en-US" sz="2000" i="1">
                <a:solidFill>
                  <a:srgbClr val="000090"/>
                </a:solidFill>
                <a:cs typeface="Arial" panose="020B0604020202020204" pitchFamily="34" charset="0"/>
              </a:rPr>
              <a:t>action</a:t>
            </a:r>
          </a:p>
        </p:txBody>
      </p:sp>
      <p:cxnSp>
        <p:nvCxnSpPr>
          <p:cNvPr id="7182" name="Straight Arrow Connector 38"/>
          <p:cNvCxnSpPr>
            <a:cxnSpLocks noChangeShapeType="1"/>
          </p:cNvCxnSpPr>
          <p:nvPr/>
        </p:nvCxnSpPr>
        <p:spPr bwMode="auto">
          <a:xfrm rot="16200000" flipH="1">
            <a:off x="-950912" y="3138488"/>
            <a:ext cx="3084512" cy="11112"/>
          </a:xfrm>
          <a:prstGeom prst="straightConnector1">
            <a:avLst/>
          </a:prstGeom>
          <a:noFill/>
          <a:ln w="76200">
            <a:solidFill>
              <a:srgbClr val="DDAF19"/>
            </a:solidFill>
            <a:round/>
            <a:headEnd/>
            <a:tailEnd type="triangle" w="med" len="med"/>
          </a:ln>
          <a:extLst>
            <a:ext uri="{909E8E84-426E-40DD-AFC4-6F175D3DCCD1}">
              <a14:hiddenFill xmlns:a14="http://schemas.microsoft.com/office/drawing/2010/main">
                <a:noFill/>
              </a14:hiddenFill>
            </a:ext>
          </a:extLst>
        </p:spPr>
      </p:cxnSp>
      <p:sp>
        <p:nvSpPr>
          <p:cNvPr id="16" name="Rectangle 17"/>
          <p:cNvSpPr>
            <a:spLocks/>
          </p:cNvSpPr>
          <p:nvPr/>
        </p:nvSpPr>
        <p:spPr bwMode="auto">
          <a:xfrm>
            <a:off x="152400" y="3860800"/>
            <a:ext cx="1147763" cy="384175"/>
          </a:xfrm>
          <a:prstGeom prst="rect">
            <a:avLst/>
          </a:prstGeom>
          <a:solidFill>
            <a:schemeClr val="accent3">
              <a:lumMod val="85000"/>
            </a:schemeClr>
          </a:solidFill>
          <a:ln w="9525">
            <a:noFill/>
            <a:miter lim="800000"/>
            <a:headEnd/>
            <a:tailEnd/>
          </a:ln>
        </p:spPr>
        <p:txBody>
          <a:bodyPr wrap="none"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2000" i="1">
                <a:solidFill>
                  <a:srgbClr val="000090"/>
                </a:solidFill>
                <a:cs typeface="Arial" panose="020B0604020202020204" pitchFamily="34" charset="0"/>
              </a:rPr>
              <a:t>Thinking</a:t>
            </a:r>
          </a:p>
        </p:txBody>
      </p:sp>
      <p:sp>
        <p:nvSpPr>
          <p:cNvPr id="17" name="Rectangle 18"/>
          <p:cNvSpPr>
            <a:spLocks/>
          </p:cNvSpPr>
          <p:nvPr/>
        </p:nvSpPr>
        <p:spPr bwMode="auto">
          <a:xfrm>
            <a:off x="152400" y="2224088"/>
            <a:ext cx="1176338" cy="693737"/>
          </a:xfrm>
          <a:prstGeom prst="rect">
            <a:avLst/>
          </a:prstGeom>
          <a:solidFill>
            <a:schemeClr val="accent3">
              <a:lumMod val="85000"/>
            </a:schemeClr>
          </a:solidFill>
          <a:ln w="9525">
            <a:noFill/>
            <a:miter lim="800000"/>
            <a:headEnd/>
            <a:tailEnd/>
          </a:ln>
        </p:spPr>
        <p:txBody>
          <a:bodyPr wrap="none"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2000" i="1">
                <a:solidFill>
                  <a:srgbClr val="000090"/>
                </a:solidFill>
                <a:cs typeface="Arial" panose="020B0604020202020204" pitchFamily="34" charset="0"/>
              </a:rPr>
              <a:t>Process, </a:t>
            </a:r>
          </a:p>
          <a:p>
            <a:pPr>
              <a:defRPr/>
            </a:pPr>
            <a:r>
              <a:rPr lang="en-US" altLang="en-US" sz="2000" i="1">
                <a:solidFill>
                  <a:srgbClr val="000090"/>
                </a:solidFill>
                <a:cs typeface="Arial" panose="020B0604020202020204" pitchFamily="34" charset="0"/>
              </a:rPr>
              <a:t>structure</a:t>
            </a:r>
          </a:p>
        </p:txBody>
      </p:sp>
      <p:pic>
        <p:nvPicPr>
          <p:cNvPr id="7185" name="Picture 18" descr="creativecommonsPP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9" grpId="0"/>
      <p:bldP spid="18"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1026"/>
          <p:cNvSpPr>
            <a:spLocks/>
          </p:cNvSpPr>
          <p:nvPr/>
        </p:nvSpPr>
        <p:spPr bwMode="auto">
          <a:xfrm>
            <a:off x="692150" y="1890713"/>
            <a:ext cx="7681913"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77236" bIns="38100" anchor="ctr">
            <a:spAutoFit/>
          </a:bodyPr>
          <a:lstStyle>
            <a:lvl1pPr marL="381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cs typeface="Arial" panose="020B0604020202020204" pitchFamily="34" charset="0"/>
            </a:endParaRPr>
          </a:p>
          <a:p>
            <a:pPr algn="ctr"/>
            <a:endParaRPr lang="en-US" altLang="en-US">
              <a:cs typeface="Arial" panose="020B0604020202020204" pitchFamily="34" charset="0"/>
            </a:endParaRPr>
          </a:p>
          <a:p>
            <a:pPr algn="ctr"/>
            <a:r>
              <a:rPr lang="en-US" altLang="en-US" sz="2800" b="1">
                <a:cs typeface="Arial" panose="020B0604020202020204" pitchFamily="34" charset="0"/>
              </a:rPr>
              <a:t>On the Core Process of Profound Innovation</a:t>
            </a: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10078</TotalTime>
  <Words>1131</Words>
  <Application>Microsoft Office PowerPoint</Application>
  <PresentationFormat>On-screen Show (4:3)</PresentationFormat>
  <Paragraphs>310</Paragraphs>
  <Slides>22</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ＭＳ Ｐゴシック</vt:lpstr>
      <vt:lpstr>Arial</vt:lpstr>
      <vt:lpstr>Century Gothic</vt:lpstr>
      <vt:lpstr>Gotham-Book</vt:lpstr>
      <vt:lpstr>Lucida Grande</vt:lpstr>
      <vt:lpstr>Times New Roman</vt:lpstr>
      <vt:lpstr>Wingdings 3</vt:lpstr>
      <vt:lpstr>ヒラギノ角ゴ Pro W3</vt:lpstr>
      <vt:lpstr>ヒラギノ角ゴ Pro W6</vt:lpstr>
      <vt:lpstr>ヒラギノ角ゴ ProN W3</vt:lpstr>
      <vt:lpstr>Ion</vt:lpstr>
      <vt:lpstr>Theory U: Leading From the Future as It Emerges</vt:lpstr>
      <vt:lpstr>Who is your greatest enemy?</vt:lpstr>
      <vt:lpstr>Otto Scharmer, Theory U, pg. 1</vt:lpstr>
      <vt:lpstr>Otto Scharmer, Theory U, pg. 2</vt:lpstr>
      <vt:lpstr>Two Sources of Learning, Two Learning Cycles</vt:lpstr>
      <vt:lpstr>The Blind Spot of Leadership </vt:lpstr>
      <vt:lpstr>PowerPoint Presentation</vt:lpstr>
      <vt:lpstr>Four Levels of Responding to Change</vt:lpstr>
      <vt:lpstr>PowerPoint Presentation</vt:lpstr>
      <vt:lpstr>3 Movements of the U</vt:lpstr>
      <vt:lpstr>Theory U</vt:lpstr>
      <vt:lpstr>Theory U</vt:lpstr>
      <vt:lpstr>U Process: 1 Process, 5 Stages</vt:lpstr>
      <vt:lpstr>Levels of Listening</vt:lpstr>
      <vt:lpstr>PowerPoint Presentation</vt:lpstr>
      <vt:lpstr>PowerPoint Presentation</vt:lpstr>
      <vt:lpstr>PowerPoint Presentation</vt:lpstr>
      <vt:lpstr>PowerPoint Presentation</vt:lpstr>
      <vt:lpstr>Selecting Prototyping Ideas for Large Systems Change</vt:lpstr>
      <vt:lpstr>Shadow Space of Social Pathology</vt:lpstr>
      <vt:lpstr>PowerPoint Presentation</vt:lpstr>
      <vt:lpstr>Resources and Literature</vt:lpstr>
    </vt:vector>
  </TitlesOfParts>
  <Manager/>
  <Company>Presencing Institute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U Presentation</dc:title>
  <dc:subject/>
  <dc:creator>Otto Scharmer</dc:creator>
  <cp:keywords/>
  <dc:description/>
  <cp:lastModifiedBy>Michael Wilson</cp:lastModifiedBy>
  <cp:revision>175</cp:revision>
  <cp:lastPrinted>2008-11-10T21:40:45Z</cp:lastPrinted>
  <dcterms:created xsi:type="dcterms:W3CDTF">2008-12-12T21:43:27Z</dcterms:created>
  <dcterms:modified xsi:type="dcterms:W3CDTF">2016-09-13T17:41:55Z</dcterms:modified>
  <cp:category/>
</cp:coreProperties>
</file>