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5"/>
  </p:notesMasterIdLst>
  <p:handoutMasterIdLst>
    <p:handoutMasterId r:id="rId16"/>
  </p:handoutMasterIdLst>
  <p:sldIdLst>
    <p:sldId id="256" r:id="rId2"/>
    <p:sldId id="264" r:id="rId3"/>
    <p:sldId id="257" r:id="rId4"/>
    <p:sldId id="266" r:id="rId5"/>
    <p:sldId id="260" r:id="rId6"/>
    <p:sldId id="269" r:id="rId7"/>
    <p:sldId id="262" r:id="rId8"/>
    <p:sldId id="276" r:id="rId9"/>
    <p:sldId id="272" r:id="rId10"/>
    <p:sldId id="277" r:id="rId11"/>
    <p:sldId id="274" r:id="rId12"/>
    <p:sldId id="275" r:id="rId13"/>
    <p:sldId id="273"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67"/>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p:scale>
          <a:sx n="100" d="100"/>
          <a:sy n="100" d="100"/>
        </p:scale>
        <p:origin x="-1890" y="118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91534A1-F76B-4197-8C7D-452994C8301B}" type="datetimeFigureOut">
              <a:rPr lang="en-US" smtClean="0"/>
              <a:pPr/>
              <a:t>1/13/2017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84F3497-3B78-40CF-8EDE-94E6CEEE45DC}"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4A6D323-205D-4E03-80FA-3412D2790E59}" type="datetimeFigureOut">
              <a:rPr lang="en-US" smtClean="0"/>
              <a:pPr/>
              <a:t>1/13/2017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DCB1B89-1F60-49AF-ACFC-0715D780266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-All</a:t>
            </a:r>
            <a:r>
              <a:rPr lang="en-US" baseline="0" dirty="0"/>
              <a:t> they do is work . Work is their life. They want to fulfill their desires. They strive to perfect their craft. </a:t>
            </a:r>
          </a:p>
          <a:p>
            <a:r>
              <a:rPr lang="en-US" baseline="0" dirty="0"/>
              <a:t>-They have a consensual leadership style: meaning that they are more accepted and their leadership is common its accepted. For example: you have two boomers working together, one boomer tells the other to get the project finish by today. The other boomer accepts that as a order. It’s a level of respect . Boomers beseech input but on the other hand reverts to authoritarian. They can be flip floppy which can result to confusion in the workplace</a:t>
            </a:r>
          </a:p>
          <a:p>
            <a:endParaRPr lang="en-US" baseline="0" dirty="0"/>
          </a:p>
          <a:p>
            <a:r>
              <a:rPr lang="en-US" baseline="0" dirty="0"/>
              <a:t>-This generation is comfortable in an environment that brainstorms issues. In the workplace you have situations that you need to sit down and discuss. Baby boomers are more accepting to sit down, face to face conversations. </a:t>
            </a:r>
          </a:p>
          <a:p>
            <a:endParaRPr lang="en-US" baseline="0" dirty="0"/>
          </a:p>
          <a:p>
            <a:r>
              <a:rPr lang="en-US" dirty="0"/>
              <a:t>-</a:t>
            </a:r>
          </a:p>
        </p:txBody>
      </p:sp>
      <p:sp>
        <p:nvSpPr>
          <p:cNvPr id="4" name="Slide Number Placeholder 3"/>
          <p:cNvSpPr>
            <a:spLocks noGrp="1"/>
          </p:cNvSpPr>
          <p:nvPr>
            <p:ph type="sldNum" sz="quarter" idx="10"/>
          </p:nvPr>
        </p:nvSpPr>
        <p:spPr/>
        <p:txBody>
          <a:bodyPr/>
          <a:lstStyle/>
          <a:p>
            <a:fld id="{4DCB1B89-1F60-49AF-ACFC-0715D7802660}" type="slidenum">
              <a:rPr lang="en-US" smtClean="0"/>
              <a:pPr/>
              <a:t>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-Ambitious</a:t>
            </a:r>
            <a:r>
              <a:rPr lang="en-US" baseline="0" dirty="0"/>
              <a:t>, they set goals so they can better their future. For example: Their job now, is not what they expect their career job to be. They seek for higher opportunity. </a:t>
            </a:r>
          </a:p>
          <a:p>
            <a:r>
              <a:rPr lang="en-US" baseline="0" dirty="0"/>
              <a:t>-So if a manager has a new job position in the workplace. Gen Ys are the ones that go for it, and apply. Again, because they want to advance. They take advantage of what is being offered. </a:t>
            </a:r>
          </a:p>
          <a:p>
            <a:r>
              <a:rPr lang="en-US" baseline="0" dirty="0"/>
              <a:t>-Get the work done, but they want to have with the position they have. Gen Ys grew up in a multicultural and diverse era. Experienced a lot of new trends, new technology, social networks, the internet. Gen Ys bring creativity  in the workplace because they’re surrounding w/ various aspects in which they can incorporate their ideas and bring it to the table. </a:t>
            </a:r>
          </a:p>
        </p:txBody>
      </p:sp>
      <p:sp>
        <p:nvSpPr>
          <p:cNvPr id="4" name="Slide Number Placeholder 3"/>
          <p:cNvSpPr>
            <a:spLocks noGrp="1"/>
          </p:cNvSpPr>
          <p:nvPr>
            <p:ph type="sldNum" sz="quarter" idx="10"/>
          </p:nvPr>
        </p:nvSpPr>
        <p:spPr/>
        <p:txBody>
          <a:bodyPr/>
          <a:lstStyle/>
          <a:p>
            <a:fld id="{4DCB1B89-1F60-49AF-ACFC-0715D7802660}" type="slidenum">
              <a:rPr lang="en-US" smtClean="0"/>
              <a:pPr/>
              <a:t>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-Ambitious</a:t>
            </a:r>
            <a:r>
              <a:rPr lang="en-US" baseline="0" dirty="0"/>
              <a:t>, they set goals so they can better their future. For example: Their job now, is not what they expect their career job to be. They seek for higher opportunity. </a:t>
            </a:r>
          </a:p>
          <a:p>
            <a:r>
              <a:rPr lang="en-US" baseline="0" dirty="0"/>
              <a:t>-So if a manager has a new job position in the workplace. Gen Ys are the ones that go for it, and apply. Again, because they want to advance. They take advantage of what is being offered. </a:t>
            </a:r>
          </a:p>
          <a:p>
            <a:r>
              <a:rPr lang="en-US" baseline="0" dirty="0"/>
              <a:t>-Get the work done, but they want to have with the position they have. Gen Ys grew up in a multicultural and diverse era. Experienced a lot of new trends, new technology, social networks, the internet. Gen Ys bring creativity  in the workplace because they’re surrounding w/ various aspects in which they can incorporate their ideas and bring it to the table. </a:t>
            </a:r>
          </a:p>
        </p:txBody>
      </p:sp>
      <p:sp>
        <p:nvSpPr>
          <p:cNvPr id="4" name="Slide Number Placeholder 3"/>
          <p:cNvSpPr>
            <a:spLocks noGrp="1"/>
          </p:cNvSpPr>
          <p:nvPr>
            <p:ph type="sldNum" sz="quarter" idx="10"/>
          </p:nvPr>
        </p:nvSpPr>
        <p:spPr/>
        <p:txBody>
          <a:bodyPr/>
          <a:lstStyle/>
          <a:p>
            <a:fld id="{4DCB1B89-1F60-49AF-ACFC-0715D7802660}" type="slidenum">
              <a:rPr lang="en-US" smtClean="0"/>
              <a:pPr/>
              <a:t>7</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DCB1B89-1F60-49AF-ACFC-0715D7802660}" type="slidenum">
              <a:rPr lang="en-US" smtClean="0"/>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7FF88E54-51E4-42DC-A5F1-BCE58207F930}" type="datetimeFigureOut">
              <a:rPr lang="en-US" smtClean="0"/>
              <a:pPr/>
              <a:t>1/13/2017</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855B6C4C-A774-4587-A9AB-40FCEC8BA79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FF88E54-51E4-42DC-A5F1-BCE58207F930}" type="datetimeFigureOut">
              <a:rPr lang="en-US" smtClean="0"/>
              <a:pPr/>
              <a:t>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5B6C4C-A774-4587-A9AB-40FCEC8BA79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FF88E54-51E4-42DC-A5F1-BCE58207F930}" type="datetimeFigureOut">
              <a:rPr lang="en-US" smtClean="0"/>
              <a:pPr/>
              <a:t>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5B6C4C-A774-4587-A9AB-40FCEC8BA79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FF88E54-51E4-42DC-A5F1-BCE58207F930}" type="datetimeFigureOut">
              <a:rPr lang="en-US" smtClean="0"/>
              <a:pPr/>
              <a:t>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5B6C4C-A774-4587-A9AB-40FCEC8BA796}"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7FF88E54-51E4-42DC-A5F1-BCE58207F930}" type="datetimeFigureOut">
              <a:rPr lang="en-US" smtClean="0"/>
              <a:pPr/>
              <a:t>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5B6C4C-A774-4587-A9AB-40FCEC8BA796}"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7FF88E54-51E4-42DC-A5F1-BCE58207F930}" type="datetimeFigureOut">
              <a:rPr lang="en-US" smtClean="0"/>
              <a:pPr/>
              <a:t>1/13/2017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5B6C4C-A774-4587-A9AB-40FCEC8BA796}"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7FF88E54-51E4-42DC-A5F1-BCE58207F930}" type="datetimeFigureOut">
              <a:rPr lang="en-US" smtClean="0"/>
              <a:pPr/>
              <a:t>1/13/2017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55B6C4C-A774-4587-A9AB-40FCEC8BA79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7FF88E54-51E4-42DC-A5F1-BCE58207F930}" type="datetimeFigureOut">
              <a:rPr lang="en-US" smtClean="0"/>
              <a:pPr/>
              <a:t>1/13/2017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55B6C4C-A774-4587-A9AB-40FCEC8BA796}"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F88E54-51E4-42DC-A5F1-BCE58207F930}" type="datetimeFigureOut">
              <a:rPr lang="en-US" smtClean="0"/>
              <a:pPr/>
              <a:t>1/13/2017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55B6C4C-A774-4587-A9AB-40FCEC8BA79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7FF88E54-51E4-42DC-A5F1-BCE58207F930}" type="datetimeFigureOut">
              <a:rPr lang="en-US" smtClean="0"/>
              <a:pPr/>
              <a:t>1/13/2017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5B6C4C-A774-4587-A9AB-40FCEC8BA79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7FF88E54-51E4-42DC-A5F1-BCE58207F930}" type="datetimeFigureOut">
              <a:rPr lang="en-US" smtClean="0"/>
              <a:pPr/>
              <a:t>1/13/2017</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855B6C4C-A774-4587-A9AB-40FCEC8BA796}"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7FF88E54-51E4-42DC-A5F1-BCE58207F930}" type="datetimeFigureOut">
              <a:rPr lang="en-US" smtClean="0"/>
              <a:pPr/>
              <a:t>1/13/2017</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855B6C4C-A774-4587-A9AB-40FCEC8BA79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culturosity.com/articles/cross-generationalrealtionshipbuilding.htm" TargetMode="External"/><Relationship Id="rId2" Type="http://schemas.openxmlformats.org/officeDocument/2006/relationships/hyperlink" Target="http://techteachtoo.com/e-mail/different-generations-have-different-communication-styles-and-different-tool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914400"/>
            <a:ext cx="7772400" cy="2060575"/>
          </a:xfrm>
        </p:spPr>
        <p:txBody>
          <a:bodyPr>
            <a:noAutofit/>
          </a:bodyPr>
          <a:lstStyle/>
          <a:p>
            <a:r>
              <a:rPr lang="en-US" sz="6000" dirty="0">
                <a:latin typeface="Times New Roman" pitchFamily="18" charset="0"/>
                <a:cs typeface="Times New Roman" pitchFamily="18" charset="0"/>
              </a:rPr>
              <a:t>Cross – Generational </a:t>
            </a:r>
            <a:br>
              <a:rPr lang="en-US" sz="6000" dirty="0">
                <a:latin typeface="Times New Roman" pitchFamily="18" charset="0"/>
                <a:cs typeface="Times New Roman" pitchFamily="18" charset="0"/>
              </a:rPr>
            </a:br>
            <a:r>
              <a:rPr lang="en-US" sz="6000" dirty="0">
                <a:latin typeface="Times New Roman" pitchFamily="18" charset="0"/>
                <a:cs typeface="Times New Roman" pitchFamily="18" charset="0"/>
              </a:rPr>
              <a:t>Communication</a:t>
            </a:r>
          </a:p>
        </p:txBody>
      </p:sp>
      <p:sp>
        <p:nvSpPr>
          <p:cNvPr id="3" name="Subtitle 2"/>
          <p:cNvSpPr>
            <a:spLocks noGrp="1"/>
          </p:cNvSpPr>
          <p:nvPr>
            <p:ph type="subTitle" idx="1"/>
          </p:nvPr>
        </p:nvSpPr>
        <p:spPr/>
        <p:txBody>
          <a:bodyPr/>
          <a:lstStyle/>
          <a:p>
            <a:r>
              <a:rPr lang="en-US" dirty="0">
                <a:latin typeface="Times New Roman" pitchFamily="18" charset="0"/>
                <a:cs typeface="Times New Roman" pitchFamily="18" charset="0"/>
              </a:rPr>
              <a:t>By </a:t>
            </a:r>
            <a:r>
              <a:rPr lang="en-US" dirty="0" err="1">
                <a:latin typeface="Times New Roman" pitchFamily="18" charset="0"/>
                <a:cs typeface="Times New Roman" pitchFamily="18" charset="0"/>
              </a:rPr>
              <a:t>Joslin</a:t>
            </a:r>
            <a:r>
              <a:rPr lang="en-US" dirty="0">
                <a:latin typeface="Times New Roman" pitchFamily="18" charset="0"/>
                <a:cs typeface="Times New Roman" pitchFamily="18" charset="0"/>
              </a:rPr>
              <a:t> Kearse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p:txBody>
          <a:bodyPr>
            <a:normAutofit fontScale="92500"/>
          </a:bodyPr>
          <a:lstStyle/>
          <a:p>
            <a:r>
              <a:rPr lang="en-US" b="1" dirty="0">
                <a:latin typeface="Times New Roman" pitchFamily="18" charset="0"/>
                <a:cs typeface="Times New Roman" pitchFamily="18" charset="0"/>
              </a:rPr>
              <a:t>Generation X</a:t>
            </a:r>
          </a:p>
          <a:p>
            <a:pPr lvl="1"/>
            <a:r>
              <a:rPr lang="en-US" dirty="0">
                <a:latin typeface="Times New Roman" pitchFamily="18" charset="0"/>
                <a:cs typeface="Times New Roman" pitchFamily="18" charset="0"/>
              </a:rPr>
              <a:t>Face to face communication</a:t>
            </a:r>
          </a:p>
          <a:p>
            <a:pPr lvl="1"/>
            <a:r>
              <a:rPr lang="en-US" dirty="0">
                <a:latin typeface="Times New Roman" pitchFamily="18" charset="0"/>
                <a:cs typeface="Times New Roman" pitchFamily="18" charset="0"/>
              </a:rPr>
              <a:t>Team discussions (better one on one or alone)</a:t>
            </a:r>
          </a:p>
          <a:p>
            <a:pPr lvl="1"/>
            <a:r>
              <a:rPr lang="en-US" dirty="0">
                <a:latin typeface="Times New Roman" pitchFamily="18" charset="0"/>
                <a:cs typeface="Times New Roman" pitchFamily="18" charset="0"/>
              </a:rPr>
              <a:t>Difficulty with communicating up or down a generation</a:t>
            </a:r>
          </a:p>
          <a:p>
            <a:r>
              <a:rPr lang="en-US" b="1" dirty="0">
                <a:latin typeface="Times New Roman" pitchFamily="18" charset="0"/>
                <a:cs typeface="Times New Roman" pitchFamily="18" charset="0"/>
              </a:rPr>
              <a:t>Generation Y</a:t>
            </a:r>
          </a:p>
          <a:p>
            <a:pPr lvl="1"/>
            <a:r>
              <a:rPr lang="en-US" dirty="0">
                <a:latin typeface="Times New Roman" pitchFamily="18" charset="0"/>
                <a:cs typeface="Times New Roman" pitchFamily="18" charset="0"/>
              </a:rPr>
              <a:t>Face to face communication</a:t>
            </a:r>
          </a:p>
          <a:p>
            <a:pPr lvl="1"/>
            <a:r>
              <a:rPr lang="en-US" dirty="0">
                <a:latin typeface="Times New Roman" pitchFamily="18" charset="0"/>
                <a:cs typeface="Times New Roman" pitchFamily="18" charset="0"/>
              </a:rPr>
              <a:t>Telephone conversations</a:t>
            </a:r>
          </a:p>
          <a:p>
            <a:pPr lvl="1"/>
            <a:r>
              <a:rPr lang="en-US" dirty="0">
                <a:latin typeface="Times New Roman" pitchFamily="18" charset="0"/>
                <a:cs typeface="Times New Roman" pitchFamily="18" charset="0"/>
              </a:rPr>
              <a:t>Professional or even casual letter writing</a:t>
            </a:r>
            <a:endParaRPr lang="en-US" b="1" dirty="0">
              <a:latin typeface="Times New Roman" pitchFamily="18" charset="0"/>
              <a:cs typeface="Times New Roman" pitchFamily="18" charset="0"/>
            </a:endParaRPr>
          </a:p>
          <a:p>
            <a:endParaRPr lang="en-US" dirty="0"/>
          </a:p>
        </p:txBody>
      </p:sp>
      <p:sp>
        <p:nvSpPr>
          <p:cNvPr id="3" name="Content Placeholder 2"/>
          <p:cNvSpPr>
            <a:spLocks noGrp="1"/>
          </p:cNvSpPr>
          <p:nvPr>
            <p:ph sz="half" idx="2"/>
          </p:nvPr>
        </p:nvSpPr>
        <p:spPr/>
        <p:txBody>
          <a:bodyPr>
            <a:normAutofit fontScale="92500"/>
          </a:bodyPr>
          <a:lstStyle/>
          <a:p>
            <a:r>
              <a:rPr lang="en-US" b="1" dirty="0">
                <a:latin typeface="Times New Roman" pitchFamily="18" charset="0"/>
                <a:cs typeface="Times New Roman" pitchFamily="18" charset="0"/>
              </a:rPr>
              <a:t>Generation Z</a:t>
            </a:r>
          </a:p>
          <a:p>
            <a:pPr lvl="1"/>
            <a:r>
              <a:rPr lang="en-US" dirty="0">
                <a:latin typeface="Times New Roman" pitchFamily="18" charset="0"/>
                <a:cs typeface="Times New Roman" pitchFamily="18" charset="0"/>
              </a:rPr>
              <a:t>Face to face communication</a:t>
            </a:r>
          </a:p>
          <a:p>
            <a:pPr lvl="1"/>
            <a:r>
              <a:rPr lang="en-US" dirty="0">
                <a:latin typeface="Times New Roman" pitchFamily="18" charset="0"/>
                <a:cs typeface="Times New Roman" pitchFamily="18" charset="0"/>
              </a:rPr>
              <a:t>Telephone conversations</a:t>
            </a:r>
          </a:p>
          <a:p>
            <a:pPr lvl="1"/>
            <a:r>
              <a:rPr lang="en-US" dirty="0">
                <a:latin typeface="Times New Roman" pitchFamily="18" charset="0"/>
                <a:cs typeface="Times New Roman" pitchFamily="18" charset="0"/>
              </a:rPr>
              <a:t>Professional or even casual letter writing</a:t>
            </a:r>
          </a:p>
          <a:p>
            <a:pPr lvl="1"/>
            <a:r>
              <a:rPr lang="en-US" dirty="0">
                <a:latin typeface="Times New Roman" pitchFamily="18" charset="0"/>
                <a:cs typeface="Times New Roman" pitchFamily="18" charset="0"/>
              </a:rPr>
              <a:t>Working absent of technology</a:t>
            </a:r>
          </a:p>
          <a:p>
            <a:pPr lvl="1">
              <a:buNone/>
            </a:pPr>
            <a:endParaRPr lang="en-US" dirty="0">
              <a:latin typeface="Times New Roman" pitchFamily="18" charset="0"/>
              <a:cs typeface="Times New Roman" pitchFamily="18" charset="0"/>
            </a:endParaRPr>
          </a:p>
          <a:p>
            <a:pPr lvl="1">
              <a:buNone/>
            </a:pPr>
            <a:endParaRPr lang="en-US" b="1" dirty="0">
              <a:latin typeface="Times New Roman" pitchFamily="18" charset="0"/>
              <a:cs typeface="Times New Roman" pitchFamily="18" charset="0"/>
            </a:endParaRPr>
          </a:p>
          <a:p>
            <a:pPr lvl="1">
              <a:buNone/>
            </a:pPr>
            <a:endParaRPr lang="en-US" b="1" dirty="0">
              <a:latin typeface="Times New Roman" pitchFamily="18" charset="0"/>
              <a:cs typeface="Times New Roman" pitchFamily="18" charset="0"/>
            </a:endParaRPr>
          </a:p>
          <a:p>
            <a:endParaRPr lang="en-US" dirty="0"/>
          </a:p>
        </p:txBody>
      </p:sp>
      <p:sp>
        <p:nvSpPr>
          <p:cNvPr id="4" name="Title 3"/>
          <p:cNvSpPr>
            <a:spLocks noGrp="1"/>
          </p:cNvSpPr>
          <p:nvPr>
            <p:ph type="title"/>
          </p:nvPr>
        </p:nvSpPr>
        <p:spPr/>
        <p:txBody>
          <a:bodyPr/>
          <a:lstStyle/>
          <a:p>
            <a:r>
              <a:rPr lang="en-US" dirty="0">
                <a:latin typeface="Times New Roman" pitchFamily="18" charset="0"/>
                <a:cs typeface="Times New Roman" pitchFamily="18" charset="0"/>
              </a:rPr>
              <a:t>Barriers Continued</a:t>
            </a:r>
            <a:r>
              <a:rPr lang="en-US" dirty="0"/>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143000"/>
            <a:ext cx="8229600" cy="5410200"/>
          </a:xfrm>
        </p:spPr>
        <p:txBody>
          <a:bodyPr>
            <a:normAutofit/>
          </a:bodyPr>
          <a:lstStyle/>
          <a:p>
            <a:r>
              <a:rPr lang="en-US" dirty="0">
                <a:latin typeface="Times New Roman" pitchFamily="18" charset="0"/>
                <a:cs typeface="Times New Roman" pitchFamily="18" charset="0"/>
              </a:rPr>
              <a:t>Generational differences matter</a:t>
            </a:r>
          </a:p>
          <a:p>
            <a:r>
              <a:rPr lang="en-US" dirty="0">
                <a:latin typeface="Times New Roman" pitchFamily="18" charset="0"/>
                <a:cs typeface="Times New Roman" pitchFamily="18" charset="0"/>
              </a:rPr>
              <a:t>Get past generational differences</a:t>
            </a:r>
          </a:p>
          <a:p>
            <a:pPr lvl="1"/>
            <a:r>
              <a:rPr lang="en-US" dirty="0">
                <a:latin typeface="Times New Roman" pitchFamily="18" charset="0"/>
                <a:cs typeface="Times New Roman" pitchFamily="18" charset="0"/>
              </a:rPr>
              <a:t>Mindset strategies</a:t>
            </a:r>
          </a:p>
          <a:p>
            <a:pPr lvl="2"/>
            <a:r>
              <a:rPr lang="en-US" dirty="0">
                <a:latin typeface="Times New Roman" pitchFamily="18" charset="0"/>
                <a:cs typeface="Times New Roman" pitchFamily="18" charset="0"/>
              </a:rPr>
              <a:t>Show interest</a:t>
            </a:r>
          </a:p>
          <a:p>
            <a:pPr lvl="2"/>
            <a:r>
              <a:rPr lang="en-US" dirty="0">
                <a:latin typeface="Times New Roman" pitchFamily="18" charset="0"/>
                <a:cs typeface="Times New Roman" pitchFamily="18" charset="0"/>
              </a:rPr>
              <a:t>Value differences, learning opportunities</a:t>
            </a:r>
          </a:p>
          <a:p>
            <a:pPr lvl="2"/>
            <a:r>
              <a:rPr lang="en-US" dirty="0">
                <a:latin typeface="Times New Roman" pitchFamily="18" charset="0"/>
                <a:cs typeface="Times New Roman" pitchFamily="18" charset="0"/>
              </a:rPr>
              <a:t>Be mindful of your prejudices</a:t>
            </a:r>
          </a:p>
          <a:p>
            <a:pPr lvl="2"/>
            <a:r>
              <a:rPr lang="en-US" dirty="0">
                <a:latin typeface="Times New Roman" pitchFamily="18" charset="0"/>
                <a:cs typeface="Times New Roman" pitchFamily="18" charset="0"/>
              </a:rPr>
              <a:t>See the individual</a:t>
            </a:r>
          </a:p>
          <a:p>
            <a:pPr lvl="2"/>
            <a:r>
              <a:rPr lang="en-US" dirty="0">
                <a:latin typeface="Times New Roman" pitchFamily="18" charset="0"/>
                <a:cs typeface="Times New Roman" pitchFamily="18" charset="0"/>
              </a:rPr>
              <a:t>Show empathy</a:t>
            </a:r>
          </a:p>
          <a:p>
            <a:pPr lvl="1"/>
            <a:r>
              <a:rPr lang="en-US" dirty="0">
                <a:latin typeface="Times New Roman" pitchFamily="18" charset="0"/>
                <a:cs typeface="Times New Roman" pitchFamily="18" charset="0"/>
              </a:rPr>
              <a:t>Behavioral strategies</a:t>
            </a:r>
          </a:p>
          <a:p>
            <a:pPr lvl="2"/>
            <a:r>
              <a:rPr lang="en-US" dirty="0">
                <a:latin typeface="Times New Roman" pitchFamily="18" charset="0"/>
                <a:cs typeface="Times New Roman" pitchFamily="18" charset="0"/>
              </a:rPr>
              <a:t>Be flexible in communications</a:t>
            </a:r>
          </a:p>
          <a:p>
            <a:pPr lvl="2"/>
            <a:r>
              <a:rPr lang="en-US" dirty="0">
                <a:latin typeface="Times New Roman" pitchFamily="18" charset="0"/>
                <a:cs typeface="Times New Roman" pitchFamily="18" charset="0"/>
              </a:rPr>
              <a:t>Be clear</a:t>
            </a:r>
          </a:p>
          <a:p>
            <a:pPr lvl="2"/>
            <a:r>
              <a:rPr lang="en-US" dirty="0">
                <a:latin typeface="Times New Roman" pitchFamily="18" charset="0"/>
                <a:cs typeface="Times New Roman" pitchFamily="18" charset="0"/>
              </a:rPr>
              <a:t>Employ active listening, verbal and nonverbal cues</a:t>
            </a:r>
          </a:p>
          <a:p>
            <a:pPr lvl="2"/>
            <a:r>
              <a:rPr lang="en-US" dirty="0">
                <a:latin typeface="Times New Roman" pitchFamily="18" charset="0"/>
                <a:cs typeface="Times New Roman" pitchFamily="18" charset="0"/>
              </a:rPr>
              <a:t>Be respectful</a:t>
            </a:r>
          </a:p>
          <a:p>
            <a:pPr lvl="2"/>
            <a:endParaRPr lang="en-US" dirty="0"/>
          </a:p>
          <a:p>
            <a:pPr lvl="2"/>
            <a:endParaRPr lang="en-US" dirty="0"/>
          </a:p>
        </p:txBody>
      </p:sp>
      <p:sp>
        <p:nvSpPr>
          <p:cNvPr id="4" name="Title 3"/>
          <p:cNvSpPr>
            <a:spLocks noGrp="1"/>
          </p:cNvSpPr>
          <p:nvPr>
            <p:ph type="title"/>
          </p:nvPr>
        </p:nvSpPr>
        <p:spPr/>
        <p:txBody>
          <a:bodyPr/>
          <a:lstStyle/>
          <a:p>
            <a:r>
              <a:rPr lang="en-US" dirty="0">
                <a:latin typeface="Times New Roman" pitchFamily="18" charset="0"/>
                <a:cs typeface="Times New Roman" pitchFamily="18" charset="0"/>
              </a:rPr>
              <a:t>Fostering Communications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US" dirty="0">
                <a:latin typeface="Times New Roman" pitchFamily="18" charset="0"/>
                <a:cs typeface="Times New Roman" pitchFamily="18" charset="0"/>
              </a:rPr>
              <a:t>Better understanding of each generation</a:t>
            </a:r>
          </a:p>
          <a:p>
            <a:pPr lvl="1"/>
            <a:r>
              <a:rPr lang="en-US" dirty="0">
                <a:latin typeface="Times New Roman" pitchFamily="18" charset="0"/>
                <a:cs typeface="Times New Roman" pitchFamily="18" charset="0"/>
              </a:rPr>
              <a:t>Communication style</a:t>
            </a:r>
          </a:p>
          <a:p>
            <a:pPr lvl="1"/>
            <a:r>
              <a:rPr lang="en-US" dirty="0">
                <a:latin typeface="Times New Roman" pitchFamily="18" charset="0"/>
                <a:cs typeface="Times New Roman" pitchFamily="18" charset="0"/>
              </a:rPr>
              <a:t>Communication barriers</a:t>
            </a:r>
          </a:p>
          <a:p>
            <a:pPr lvl="1"/>
            <a:r>
              <a:rPr lang="en-US" dirty="0">
                <a:latin typeface="Times New Roman" pitchFamily="18" charset="0"/>
                <a:cs typeface="Times New Roman" pitchFamily="18" charset="0"/>
              </a:rPr>
              <a:t>How to foster improved communications</a:t>
            </a:r>
          </a:p>
          <a:p>
            <a:pPr lvl="1"/>
            <a:endParaRPr lang="en-US" dirty="0">
              <a:latin typeface="Times New Roman" pitchFamily="18" charset="0"/>
              <a:cs typeface="Times New Roman" pitchFamily="18" charset="0"/>
            </a:endParaRPr>
          </a:p>
          <a:p>
            <a:pPr marL="365760" lvl="1" indent="-256032">
              <a:spcBef>
                <a:spcPts val="400"/>
              </a:spcBef>
              <a:buSzPct val="68000"/>
              <a:buFont typeface="Wingdings 3"/>
              <a:buChar char=""/>
            </a:pPr>
            <a:r>
              <a:rPr lang="en-US" sz="2700">
                <a:latin typeface="Times New Roman" pitchFamily="18" charset="0"/>
                <a:cs typeface="Times New Roman" pitchFamily="18" charset="0"/>
              </a:rPr>
              <a:t>Questions?</a:t>
            </a:r>
            <a:endParaRPr lang="en-US" sz="2700" dirty="0">
              <a:latin typeface="Times New Roman" pitchFamily="18" charset="0"/>
              <a:cs typeface="Times New Roman" pitchFamily="18" charset="0"/>
            </a:endParaRPr>
          </a:p>
          <a:p>
            <a:pPr lvl="1">
              <a:buNone/>
            </a:pPr>
            <a:endParaRPr lang="en-US" dirty="0">
              <a:latin typeface="Times New Roman" pitchFamily="18" charset="0"/>
              <a:cs typeface="Times New Roman" pitchFamily="18" charset="0"/>
            </a:endParaRPr>
          </a:p>
          <a:p>
            <a:pPr lvl="1">
              <a:buNone/>
            </a:pPr>
            <a:endParaRPr lang="en-US" dirty="0">
              <a:latin typeface="Times New Roman" pitchFamily="18" charset="0"/>
              <a:cs typeface="Times New Roman" pitchFamily="18" charset="0"/>
            </a:endParaRPr>
          </a:p>
          <a:p>
            <a:endParaRPr lang="en-US" dirty="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
        <p:nvSpPr>
          <p:cNvPr id="4" name="Title 3"/>
          <p:cNvSpPr>
            <a:spLocks noGrp="1"/>
          </p:cNvSpPr>
          <p:nvPr>
            <p:ph type="title"/>
          </p:nvPr>
        </p:nvSpPr>
        <p:spPr/>
        <p:txBody>
          <a:bodyPr/>
          <a:lstStyle/>
          <a:p>
            <a:r>
              <a:rPr lang="en-US" dirty="0">
                <a:latin typeface="Times New Roman" pitchFamily="18" charset="0"/>
                <a:cs typeface="Times New Roman" pitchFamily="18" charset="0"/>
              </a:rPr>
              <a:t>Conclusion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1600" dirty="0"/>
              <a:t>Different Generations Have Different Communication Styles and Different Tools. TechTeachToo. Retrieved on November 25, 2012 from </a:t>
            </a:r>
            <a:r>
              <a:rPr lang="en-US" sz="1600" dirty="0">
                <a:hlinkClick r:id="rId2"/>
              </a:rPr>
              <a:t>http://techteachtoo.com/e-mail/different-generations-have-different-communication-styles-and-different-tools/</a:t>
            </a:r>
            <a:r>
              <a:rPr lang="en-US" sz="1600" dirty="0"/>
              <a:t> </a:t>
            </a:r>
          </a:p>
          <a:p>
            <a:r>
              <a:rPr lang="en-US" sz="1600" dirty="0"/>
              <a:t>Strategies for Cross Generational Relationship building. Culturosity. Retrieved on October 31, 2012 from </a:t>
            </a:r>
            <a:r>
              <a:rPr lang="en-US" sz="1600" dirty="0">
                <a:hlinkClick r:id="rId3"/>
              </a:rPr>
              <a:t>http://www.culturosity.com/articles/cross-generationalrealtionshipbuilding.htm</a:t>
            </a:r>
            <a:endParaRPr lang="en-US" sz="1600" dirty="0"/>
          </a:p>
          <a:p>
            <a:r>
              <a:rPr lang="en-US" sz="1600" dirty="0"/>
              <a:t> </a:t>
            </a:r>
          </a:p>
          <a:p>
            <a:endParaRPr lang="en-US" sz="1600" dirty="0"/>
          </a:p>
          <a:p>
            <a:endParaRPr lang="en-US" sz="1600" dirty="0"/>
          </a:p>
          <a:p>
            <a:endParaRPr lang="en-US" dirty="0"/>
          </a:p>
        </p:txBody>
      </p:sp>
      <p:sp>
        <p:nvSpPr>
          <p:cNvPr id="3" name="Title 2"/>
          <p:cNvSpPr>
            <a:spLocks noGrp="1"/>
          </p:cNvSpPr>
          <p:nvPr>
            <p:ph type="title"/>
          </p:nvPr>
        </p:nvSpPr>
        <p:spPr/>
        <p:txBody>
          <a:bodyPr/>
          <a:lstStyle/>
          <a:p>
            <a:r>
              <a:rPr lang="en-US" dirty="0"/>
              <a:t>References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3200" dirty="0">
                <a:latin typeface="Times New Roman" pitchFamily="18" charset="0"/>
                <a:cs typeface="Times New Roman" pitchFamily="18" charset="0"/>
              </a:rPr>
              <a:t>Cross-Generational Communication </a:t>
            </a:r>
          </a:p>
          <a:p>
            <a:pPr lvl="1"/>
            <a:r>
              <a:rPr lang="en-US" sz="2400" dirty="0">
                <a:latin typeface="Times New Roman" pitchFamily="18" charset="0"/>
                <a:cs typeface="Times New Roman" pitchFamily="18" charset="0"/>
              </a:rPr>
              <a:t>The interactions between parishioners of differing generations in the church</a:t>
            </a:r>
          </a:p>
          <a:p>
            <a:pPr lvl="1"/>
            <a:r>
              <a:rPr lang="en-US" sz="2400" dirty="0">
                <a:latin typeface="Times New Roman" pitchFamily="18" charset="0"/>
                <a:cs typeface="Times New Roman" pitchFamily="18" charset="0"/>
              </a:rPr>
              <a:t>The Traditionalists, Baby Boomers, Generation X,  Generation Y and Generation Z</a:t>
            </a:r>
          </a:p>
          <a:p>
            <a:pPr lvl="1"/>
            <a:r>
              <a:rPr lang="en-US" sz="2400" dirty="0">
                <a:latin typeface="Times New Roman" pitchFamily="18" charset="0"/>
                <a:cs typeface="Times New Roman" pitchFamily="18" charset="0"/>
              </a:rPr>
              <a:t>Each have generally distinct communication styles</a:t>
            </a:r>
          </a:p>
          <a:p>
            <a:pPr lvl="1"/>
            <a:r>
              <a:rPr lang="en-US" sz="2400" dirty="0">
                <a:latin typeface="Times New Roman" pitchFamily="18" charset="0"/>
                <a:cs typeface="Times New Roman" pitchFamily="18" charset="0"/>
              </a:rPr>
              <a:t>Conflicts that can occur</a:t>
            </a:r>
          </a:p>
          <a:p>
            <a:pPr lvl="1"/>
            <a:r>
              <a:rPr lang="en-US" sz="2400" dirty="0">
                <a:latin typeface="Times New Roman" pitchFamily="18" charset="0"/>
                <a:cs typeface="Times New Roman" pitchFamily="18" charset="0"/>
              </a:rPr>
              <a:t>Benefits of intergenerational church</a:t>
            </a:r>
          </a:p>
          <a:p>
            <a:pPr lvl="1"/>
            <a:endParaRPr lang="en-US" sz="2400" dirty="0"/>
          </a:p>
          <a:p>
            <a:pPr lvl="1"/>
            <a:endParaRPr lang="en-US" dirty="0"/>
          </a:p>
          <a:p>
            <a:pPr lvl="1"/>
            <a:endParaRPr lang="en-US" dirty="0"/>
          </a:p>
        </p:txBody>
      </p:sp>
      <p:sp>
        <p:nvSpPr>
          <p:cNvPr id="2" name="Title 1"/>
          <p:cNvSpPr>
            <a:spLocks noGrp="1"/>
          </p:cNvSpPr>
          <p:nvPr>
            <p:ph type="title"/>
          </p:nvPr>
        </p:nvSpPr>
        <p:spPr/>
        <p:txBody>
          <a:bodyPr/>
          <a:lstStyle/>
          <a:p>
            <a:r>
              <a:rPr lang="en-US" dirty="0">
                <a:latin typeface="Times New Roman" pitchFamily="18" charset="0"/>
                <a:cs typeface="Times New Roman" pitchFamily="18" charset="0"/>
              </a:rPr>
              <a:t>Introduction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latin typeface="Times New Roman" pitchFamily="18" charset="0"/>
                <a:cs typeface="Times New Roman" pitchFamily="18" charset="0"/>
              </a:rPr>
              <a:t>Increase knowledge and understanding of five generations</a:t>
            </a:r>
          </a:p>
          <a:p>
            <a:r>
              <a:rPr lang="en-US" dirty="0">
                <a:latin typeface="Times New Roman" pitchFamily="18" charset="0"/>
                <a:cs typeface="Times New Roman" pitchFamily="18" charset="0"/>
              </a:rPr>
              <a:t>Enhance comprehension of  main communication issues </a:t>
            </a:r>
          </a:p>
          <a:p>
            <a:r>
              <a:rPr lang="en-US" dirty="0">
                <a:latin typeface="Times New Roman" pitchFamily="18" charset="0"/>
                <a:cs typeface="Times New Roman" pitchFamily="18" charset="0"/>
              </a:rPr>
              <a:t>Promote benefits of team building with each generation</a:t>
            </a:r>
          </a:p>
        </p:txBody>
      </p:sp>
      <p:sp>
        <p:nvSpPr>
          <p:cNvPr id="2" name="Title 1"/>
          <p:cNvSpPr>
            <a:spLocks noGrp="1"/>
          </p:cNvSpPr>
          <p:nvPr>
            <p:ph type="title"/>
          </p:nvPr>
        </p:nvSpPr>
        <p:spPr/>
        <p:txBody>
          <a:bodyPr/>
          <a:lstStyle/>
          <a:p>
            <a:r>
              <a:rPr lang="en-US" dirty="0">
                <a:latin typeface="Times New Roman" pitchFamily="18" charset="0"/>
                <a:cs typeface="Times New Roman" pitchFamily="18" charset="0"/>
              </a:rPr>
              <a:t>Objectives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Traditionalists		</a:t>
            </a:r>
          </a:p>
        </p:txBody>
      </p:sp>
      <p:sp>
        <p:nvSpPr>
          <p:cNvPr id="3" name="Content Placeholder 2"/>
          <p:cNvSpPr>
            <a:spLocks noGrp="1"/>
          </p:cNvSpPr>
          <p:nvPr>
            <p:ph idx="1"/>
          </p:nvPr>
        </p:nvSpPr>
        <p:spPr/>
        <p:txBody>
          <a:bodyPr>
            <a:normAutofit/>
          </a:bodyPr>
          <a:lstStyle/>
          <a:p>
            <a:r>
              <a:rPr lang="en-US" sz="2800" dirty="0">
                <a:latin typeface="Times New Roman" pitchFamily="18" charset="0"/>
                <a:cs typeface="Times New Roman" pitchFamily="18" charset="0"/>
              </a:rPr>
              <a:t>Born between 1927 and 1945</a:t>
            </a:r>
          </a:p>
          <a:p>
            <a:r>
              <a:rPr lang="en-US" sz="2800" dirty="0">
                <a:latin typeface="Times New Roman" pitchFamily="18" charset="0"/>
                <a:cs typeface="Times New Roman" pitchFamily="18" charset="0"/>
              </a:rPr>
              <a:t>The Silent Generation</a:t>
            </a:r>
          </a:p>
          <a:p>
            <a:r>
              <a:rPr lang="en-US" sz="2800" dirty="0">
                <a:latin typeface="Times New Roman" pitchFamily="18" charset="0"/>
                <a:cs typeface="Times New Roman" pitchFamily="18" charset="0"/>
              </a:rPr>
              <a:t>Characteristics</a:t>
            </a:r>
          </a:p>
          <a:p>
            <a:pPr lvl="1"/>
            <a:r>
              <a:rPr lang="en-US" sz="2400" dirty="0">
                <a:latin typeface="Times New Roman" pitchFamily="18" charset="0"/>
                <a:cs typeface="Times New Roman" pitchFamily="18" charset="0"/>
              </a:rPr>
              <a:t>Hardworking, do for self attitude</a:t>
            </a:r>
          </a:p>
          <a:p>
            <a:pPr lvl="1"/>
            <a:r>
              <a:rPr lang="en-US" sz="2400" dirty="0">
                <a:latin typeface="Times New Roman" pitchFamily="18" charset="0"/>
                <a:cs typeface="Times New Roman" pitchFamily="18" charset="0"/>
              </a:rPr>
              <a:t>Dedicated, patriotic</a:t>
            </a:r>
          </a:p>
          <a:p>
            <a:pPr lvl="1"/>
            <a:r>
              <a:rPr lang="en-US" sz="2400" dirty="0">
                <a:latin typeface="Times New Roman" pitchFamily="18" charset="0"/>
                <a:cs typeface="Times New Roman" pitchFamily="18" charset="0"/>
              </a:rPr>
              <a:t>Respect authority</a:t>
            </a:r>
          </a:p>
          <a:p>
            <a:pPr lvl="1"/>
            <a:r>
              <a:rPr lang="en-US" sz="2400" dirty="0">
                <a:latin typeface="Times New Roman" pitchFamily="18" charset="0"/>
                <a:cs typeface="Times New Roman" pitchFamily="18" charset="0"/>
              </a:rPr>
              <a:t>Institutional knowledge</a:t>
            </a:r>
          </a:p>
          <a:p>
            <a:pPr marL="365760" lvl="1" indent="-256032">
              <a:spcBef>
                <a:spcPts val="400"/>
              </a:spcBef>
              <a:buSzPct val="68000"/>
              <a:buFont typeface="Wingdings 3"/>
              <a:buChar char=""/>
            </a:pPr>
            <a:r>
              <a:rPr lang="en-US" sz="2800" dirty="0">
                <a:latin typeface="Times New Roman" pitchFamily="18" charset="0"/>
                <a:cs typeface="Times New Roman" pitchFamily="18" charset="0"/>
              </a:rPr>
              <a:t>Communication Style</a:t>
            </a:r>
          </a:p>
          <a:p>
            <a:pPr lvl="1">
              <a:buSzPct val="68000"/>
            </a:pPr>
            <a:r>
              <a:rPr lang="en-US" sz="2400" dirty="0">
                <a:latin typeface="Times New Roman" pitchFamily="18" charset="0"/>
                <a:cs typeface="Times New Roman" pitchFamily="18" charset="0"/>
              </a:rPr>
              <a:t>Face-to-face</a:t>
            </a:r>
          </a:p>
          <a:p>
            <a:pPr lvl="1">
              <a:buSzPct val="68000"/>
            </a:pPr>
            <a:r>
              <a:rPr lang="en-US" sz="2400" dirty="0">
                <a:latin typeface="Times New Roman" pitchFamily="18" charset="0"/>
                <a:cs typeface="Times New Roman" pitchFamily="18" charset="0"/>
              </a:rPr>
              <a:t>Formal or hand written letter</a:t>
            </a:r>
          </a:p>
          <a:p>
            <a:pPr lvl="1"/>
            <a:endParaRPr lang="en-US" dirty="0"/>
          </a:p>
          <a:p>
            <a:endParaRPr lang="en-US" dirty="0"/>
          </a:p>
        </p:txBody>
      </p:sp>
      <p:pic>
        <p:nvPicPr>
          <p:cNvPr id="4" name="Picture 3" descr="FE_110614_Seniors_Golf.jpg"/>
          <p:cNvPicPr>
            <a:picLocks noChangeAspect="1"/>
          </p:cNvPicPr>
          <p:nvPr/>
        </p:nvPicPr>
        <p:blipFill>
          <a:blip r:embed="rId2" cstate="print"/>
          <a:stretch>
            <a:fillRect/>
          </a:stretch>
        </p:blipFill>
        <p:spPr>
          <a:xfrm>
            <a:off x="5791200" y="2514600"/>
            <a:ext cx="2610233" cy="1511697"/>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5105400"/>
          </a:xfrm>
        </p:spPr>
        <p:txBody>
          <a:bodyPr>
            <a:normAutofit/>
          </a:bodyPr>
          <a:lstStyle/>
          <a:p>
            <a:r>
              <a:rPr lang="en-US" sz="2800" dirty="0">
                <a:latin typeface="Times New Roman" pitchFamily="18" charset="0"/>
                <a:cs typeface="Times New Roman" pitchFamily="18" charset="0"/>
              </a:rPr>
              <a:t>Born between1946 – 1964</a:t>
            </a:r>
          </a:p>
          <a:p>
            <a:r>
              <a:rPr lang="en-US" sz="2800" dirty="0">
                <a:latin typeface="Times New Roman" pitchFamily="18" charset="0"/>
                <a:cs typeface="Times New Roman" pitchFamily="18" charset="0"/>
              </a:rPr>
              <a:t>Born into a transition phase</a:t>
            </a:r>
          </a:p>
          <a:p>
            <a:r>
              <a:rPr lang="en-US" sz="2800" dirty="0">
                <a:latin typeface="Times New Roman" pitchFamily="18" charset="0"/>
                <a:cs typeface="Times New Roman" pitchFamily="18" charset="0"/>
              </a:rPr>
              <a:t>Characteristics</a:t>
            </a:r>
          </a:p>
          <a:p>
            <a:pPr lvl="1"/>
            <a:r>
              <a:rPr lang="en-US" sz="2400" dirty="0">
                <a:latin typeface="Times New Roman" pitchFamily="18" charset="0"/>
                <a:cs typeface="Times New Roman" pitchFamily="18" charset="0"/>
              </a:rPr>
              <a:t>Workaholics</a:t>
            </a:r>
          </a:p>
          <a:p>
            <a:pPr lvl="1"/>
            <a:r>
              <a:rPr lang="en-US" sz="2400" dirty="0">
                <a:latin typeface="Times New Roman" pitchFamily="18" charset="0"/>
                <a:cs typeface="Times New Roman" pitchFamily="18" charset="0"/>
              </a:rPr>
              <a:t>Consensual </a:t>
            </a:r>
          </a:p>
          <a:p>
            <a:pPr lvl="1"/>
            <a:r>
              <a:rPr lang="en-US" sz="2400" dirty="0">
                <a:latin typeface="Times New Roman" pitchFamily="18" charset="0"/>
                <a:cs typeface="Times New Roman" pitchFamily="18" charset="0"/>
              </a:rPr>
              <a:t>Team player </a:t>
            </a:r>
          </a:p>
          <a:p>
            <a:pPr lvl="1"/>
            <a:r>
              <a:rPr lang="en-US" sz="2400" dirty="0">
                <a:latin typeface="Times New Roman" pitchFamily="18" charset="0"/>
                <a:cs typeface="Times New Roman" pitchFamily="18" charset="0"/>
              </a:rPr>
              <a:t>Open to change</a:t>
            </a:r>
          </a:p>
          <a:p>
            <a:pPr marL="365760" lvl="1" indent="-256032">
              <a:spcBef>
                <a:spcPts val="400"/>
              </a:spcBef>
              <a:buSzPct val="68000"/>
              <a:buFont typeface="Wingdings 3"/>
              <a:buChar char=""/>
            </a:pPr>
            <a:r>
              <a:rPr lang="en-US" sz="2800" dirty="0">
                <a:latin typeface="Times New Roman" pitchFamily="18" charset="0"/>
                <a:cs typeface="Times New Roman" pitchFamily="18" charset="0"/>
              </a:rPr>
              <a:t>Communication Style</a:t>
            </a:r>
          </a:p>
          <a:p>
            <a:pPr lvl="1"/>
            <a:r>
              <a:rPr lang="en-US" sz="2400" dirty="0">
                <a:latin typeface="Times New Roman" pitchFamily="18" charset="0"/>
                <a:cs typeface="Times New Roman" pitchFamily="18" charset="0"/>
              </a:rPr>
              <a:t>Prefer one – on –one discussions </a:t>
            </a:r>
          </a:p>
          <a:p>
            <a:pPr lvl="1"/>
            <a:r>
              <a:rPr lang="en-US" sz="2400" dirty="0">
                <a:latin typeface="Times New Roman" pitchFamily="18" charset="0"/>
                <a:cs typeface="Times New Roman" pitchFamily="18" charset="0"/>
              </a:rPr>
              <a:t>Perceive their “boss” or “leader” as their colleague </a:t>
            </a:r>
          </a:p>
          <a:p>
            <a:pPr>
              <a:buNone/>
            </a:pPr>
            <a:endParaRPr lang="en-US" dirty="0"/>
          </a:p>
          <a:p>
            <a:pPr lvl="1"/>
            <a:endParaRPr lang="en-US" dirty="0"/>
          </a:p>
          <a:p>
            <a:pPr lvl="1">
              <a:buNone/>
            </a:pPr>
            <a:endParaRPr lang="en-US" dirty="0"/>
          </a:p>
          <a:p>
            <a:endParaRPr lang="en-US" dirty="0"/>
          </a:p>
        </p:txBody>
      </p:sp>
      <p:sp>
        <p:nvSpPr>
          <p:cNvPr id="2" name="Title 1"/>
          <p:cNvSpPr>
            <a:spLocks noGrp="1"/>
          </p:cNvSpPr>
          <p:nvPr>
            <p:ph type="title"/>
          </p:nvPr>
        </p:nvSpPr>
        <p:spPr>
          <a:xfrm>
            <a:off x="457200" y="228600"/>
            <a:ext cx="8229600" cy="1143000"/>
          </a:xfrm>
        </p:spPr>
        <p:txBody>
          <a:bodyPr>
            <a:normAutofit/>
          </a:bodyPr>
          <a:lstStyle/>
          <a:p>
            <a:r>
              <a:rPr lang="en-US" dirty="0">
                <a:latin typeface="Times New Roman" pitchFamily="18" charset="0"/>
                <a:cs typeface="Times New Roman" pitchFamily="18" charset="0"/>
              </a:rPr>
              <a:t>Boomers Characteristics </a:t>
            </a:r>
          </a:p>
        </p:txBody>
      </p:sp>
      <p:pic>
        <p:nvPicPr>
          <p:cNvPr id="4" name="Picture 3" descr="baby_boomers_blog.jpg"/>
          <p:cNvPicPr>
            <a:picLocks noChangeAspect="1"/>
          </p:cNvPicPr>
          <p:nvPr/>
        </p:nvPicPr>
        <p:blipFill>
          <a:blip r:embed="rId3" cstate="print"/>
          <a:stretch>
            <a:fillRect/>
          </a:stretch>
        </p:blipFill>
        <p:spPr>
          <a:xfrm>
            <a:off x="4800600" y="2590800"/>
            <a:ext cx="3657600" cy="182880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309872"/>
          </a:xfrm>
        </p:spPr>
        <p:txBody>
          <a:bodyPr>
            <a:normAutofit/>
          </a:bodyPr>
          <a:lstStyle/>
          <a:p>
            <a:r>
              <a:rPr lang="en-US" sz="3000" dirty="0">
                <a:latin typeface="Times New Roman" pitchFamily="18" charset="0"/>
                <a:cs typeface="Times New Roman" pitchFamily="18" charset="0"/>
              </a:rPr>
              <a:t>Born between1965-1980</a:t>
            </a:r>
          </a:p>
          <a:p>
            <a:r>
              <a:rPr lang="en-US" sz="3000" dirty="0">
                <a:latin typeface="Times New Roman" pitchFamily="18" charset="0"/>
                <a:cs typeface="Times New Roman" pitchFamily="18" charset="0"/>
              </a:rPr>
              <a:t>The Latch-key Kids</a:t>
            </a:r>
          </a:p>
          <a:p>
            <a:r>
              <a:rPr lang="en-US" sz="3000" dirty="0">
                <a:latin typeface="Times New Roman" pitchFamily="18" charset="0"/>
                <a:cs typeface="Times New Roman" pitchFamily="18" charset="0"/>
              </a:rPr>
              <a:t>Characteristics</a:t>
            </a:r>
          </a:p>
          <a:p>
            <a:pPr lvl="1"/>
            <a:r>
              <a:rPr lang="en-US" sz="2800" dirty="0">
                <a:latin typeface="Times New Roman" pitchFamily="18" charset="0"/>
                <a:cs typeface="Times New Roman" pitchFamily="18" charset="0"/>
              </a:rPr>
              <a:t>Self-reliance</a:t>
            </a:r>
          </a:p>
          <a:p>
            <a:pPr lvl="1"/>
            <a:r>
              <a:rPr lang="en-US" sz="2800" dirty="0">
                <a:latin typeface="Times New Roman" pitchFamily="18" charset="0"/>
                <a:cs typeface="Times New Roman" pitchFamily="18" charset="0"/>
              </a:rPr>
              <a:t>Dislike micromanagement</a:t>
            </a:r>
          </a:p>
          <a:p>
            <a:r>
              <a:rPr lang="en-US" sz="3000" dirty="0">
                <a:latin typeface="Times New Roman" pitchFamily="18" charset="0"/>
                <a:cs typeface="Times New Roman" pitchFamily="18" charset="0"/>
              </a:rPr>
              <a:t>Communication Style</a:t>
            </a:r>
          </a:p>
          <a:p>
            <a:pPr lvl="1"/>
            <a:r>
              <a:rPr lang="en-US" sz="2600" dirty="0">
                <a:latin typeface="Times New Roman" pitchFamily="18" charset="0"/>
                <a:cs typeface="Times New Roman" pitchFamily="18" charset="0"/>
              </a:rPr>
              <a:t>Prefer Communication on their terms</a:t>
            </a:r>
          </a:p>
          <a:p>
            <a:pPr lvl="1"/>
            <a:r>
              <a:rPr lang="en-US" sz="2600" dirty="0">
                <a:latin typeface="Times New Roman" pitchFamily="18" charset="0"/>
                <a:cs typeface="Times New Roman" pitchFamily="18" charset="0"/>
              </a:rPr>
              <a:t>Blogging, Online Forums, Email, Text, IM</a:t>
            </a:r>
          </a:p>
          <a:p>
            <a:pPr lvl="1"/>
            <a:endParaRPr lang="en-US" sz="3100" dirty="0"/>
          </a:p>
          <a:p>
            <a:pPr lvl="1"/>
            <a:endParaRPr lang="en-US" dirty="0"/>
          </a:p>
          <a:p>
            <a:pPr lvl="1"/>
            <a:endParaRPr lang="en-US" dirty="0"/>
          </a:p>
          <a:p>
            <a:endParaRPr lang="en-US" dirty="0"/>
          </a:p>
          <a:p>
            <a:endParaRPr lang="en-US" dirty="0"/>
          </a:p>
          <a:p>
            <a:pPr lvl="1">
              <a:buNone/>
            </a:pPr>
            <a:endParaRPr lang="en-US" dirty="0"/>
          </a:p>
        </p:txBody>
      </p:sp>
      <p:sp>
        <p:nvSpPr>
          <p:cNvPr id="3" name="Title 2"/>
          <p:cNvSpPr>
            <a:spLocks noGrp="1"/>
          </p:cNvSpPr>
          <p:nvPr>
            <p:ph type="title"/>
          </p:nvPr>
        </p:nvSpPr>
        <p:spPr/>
        <p:txBody>
          <a:bodyPr/>
          <a:lstStyle/>
          <a:p>
            <a:r>
              <a:rPr lang="en-US" dirty="0">
                <a:latin typeface="Times New Roman" pitchFamily="18" charset="0"/>
                <a:cs typeface="Times New Roman" pitchFamily="18" charset="0"/>
              </a:rPr>
              <a:t>Generation X</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3928872"/>
          </a:xfrm>
        </p:spPr>
        <p:txBody>
          <a:bodyPr>
            <a:normAutofit fontScale="70000" lnSpcReduction="20000"/>
          </a:bodyPr>
          <a:lstStyle/>
          <a:p>
            <a:r>
              <a:rPr lang="en-US" sz="3600" dirty="0">
                <a:latin typeface="Times New Roman" pitchFamily="18" charset="0"/>
                <a:cs typeface="Times New Roman" pitchFamily="18" charset="0"/>
              </a:rPr>
              <a:t>Born between1981-1995 or 1999 (sources vary)</a:t>
            </a:r>
          </a:p>
          <a:p>
            <a:r>
              <a:rPr lang="en-US" sz="3600" dirty="0">
                <a:latin typeface="Times New Roman" pitchFamily="18" charset="0"/>
                <a:cs typeface="Times New Roman" pitchFamily="18" charset="0"/>
              </a:rPr>
              <a:t>The </a:t>
            </a:r>
            <a:r>
              <a:rPr lang="en-US" sz="3600" dirty="0" err="1">
                <a:latin typeface="Times New Roman" pitchFamily="18" charset="0"/>
                <a:cs typeface="Times New Roman" pitchFamily="18" charset="0"/>
              </a:rPr>
              <a:t>Millennials</a:t>
            </a:r>
            <a:r>
              <a:rPr lang="en-US" sz="3600" dirty="0">
                <a:latin typeface="Times New Roman" pitchFamily="18" charset="0"/>
                <a:cs typeface="Times New Roman" pitchFamily="18" charset="0"/>
              </a:rPr>
              <a:t> </a:t>
            </a:r>
          </a:p>
          <a:p>
            <a:r>
              <a:rPr lang="en-US" sz="3600" dirty="0">
                <a:latin typeface="Times New Roman" pitchFamily="18" charset="0"/>
                <a:cs typeface="Times New Roman" pitchFamily="18" charset="0"/>
              </a:rPr>
              <a:t>Born into a generation of advanced technology </a:t>
            </a:r>
          </a:p>
          <a:p>
            <a:r>
              <a:rPr lang="en-US" sz="3600" dirty="0">
                <a:latin typeface="Times New Roman" pitchFamily="18" charset="0"/>
                <a:cs typeface="Times New Roman" pitchFamily="18" charset="0"/>
              </a:rPr>
              <a:t>Characteristics</a:t>
            </a:r>
          </a:p>
          <a:p>
            <a:pPr lvl="1"/>
            <a:r>
              <a:rPr lang="en-US" sz="3400" dirty="0">
                <a:latin typeface="Times New Roman" pitchFamily="18" charset="0"/>
                <a:cs typeface="Times New Roman" pitchFamily="18" charset="0"/>
              </a:rPr>
              <a:t>Very goal oriented</a:t>
            </a:r>
          </a:p>
          <a:p>
            <a:pPr lvl="1"/>
            <a:r>
              <a:rPr lang="en-US" sz="3400" dirty="0">
                <a:latin typeface="Times New Roman" pitchFamily="18" charset="0"/>
                <a:cs typeface="Times New Roman" pitchFamily="18" charset="0"/>
              </a:rPr>
              <a:t>Participative </a:t>
            </a:r>
          </a:p>
          <a:p>
            <a:pPr lvl="1"/>
            <a:r>
              <a:rPr lang="en-US" sz="3400" dirty="0">
                <a:latin typeface="Times New Roman" pitchFamily="18" charset="0"/>
                <a:cs typeface="Times New Roman" pitchFamily="18" charset="0"/>
              </a:rPr>
              <a:t>Creative</a:t>
            </a:r>
          </a:p>
          <a:p>
            <a:pPr lvl="1"/>
            <a:r>
              <a:rPr lang="en-US" sz="3400" dirty="0">
                <a:latin typeface="Times New Roman" pitchFamily="18" charset="0"/>
                <a:cs typeface="Times New Roman" pitchFamily="18" charset="0"/>
              </a:rPr>
              <a:t>Determined </a:t>
            </a:r>
          </a:p>
          <a:p>
            <a:r>
              <a:rPr lang="en-US" sz="3600" dirty="0">
                <a:latin typeface="Times New Roman" pitchFamily="18" charset="0"/>
                <a:cs typeface="Times New Roman" pitchFamily="18" charset="0"/>
              </a:rPr>
              <a:t>Communication Style</a:t>
            </a:r>
          </a:p>
          <a:p>
            <a:pPr lvl="1"/>
            <a:r>
              <a:rPr lang="en-US" sz="3400" dirty="0">
                <a:latin typeface="Times New Roman" pitchFamily="18" charset="0"/>
                <a:cs typeface="Times New Roman" pitchFamily="18" charset="0"/>
              </a:rPr>
              <a:t>Communicate through technology </a:t>
            </a:r>
          </a:p>
          <a:p>
            <a:pPr lvl="1"/>
            <a:r>
              <a:rPr lang="en-US" sz="3400" dirty="0">
                <a:latin typeface="Times New Roman" pitchFamily="18" charset="0"/>
                <a:cs typeface="Times New Roman" pitchFamily="18" charset="0"/>
              </a:rPr>
              <a:t>Email, Text, IMs, Posts, DMs and Tweets</a:t>
            </a:r>
          </a:p>
          <a:p>
            <a:pPr lvl="1"/>
            <a:endParaRPr lang="en-US" dirty="0"/>
          </a:p>
          <a:p>
            <a:pPr lvl="1"/>
            <a:endParaRPr lang="en-US" dirty="0"/>
          </a:p>
          <a:p>
            <a:endParaRPr lang="en-US" dirty="0"/>
          </a:p>
          <a:p>
            <a:endParaRPr lang="en-US" dirty="0"/>
          </a:p>
          <a:p>
            <a:pPr lvl="1">
              <a:buNone/>
            </a:pPr>
            <a:endParaRPr lang="en-US" dirty="0"/>
          </a:p>
        </p:txBody>
      </p:sp>
      <p:sp>
        <p:nvSpPr>
          <p:cNvPr id="3" name="Title 2"/>
          <p:cNvSpPr>
            <a:spLocks noGrp="1"/>
          </p:cNvSpPr>
          <p:nvPr>
            <p:ph type="title"/>
          </p:nvPr>
        </p:nvSpPr>
        <p:spPr/>
        <p:txBody>
          <a:bodyPr/>
          <a:lstStyle/>
          <a:p>
            <a:r>
              <a:rPr lang="en-US" dirty="0">
                <a:latin typeface="Times New Roman" pitchFamily="18" charset="0"/>
                <a:cs typeface="Times New Roman" pitchFamily="18" charset="0"/>
              </a:rPr>
              <a:t>Generation 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latin typeface="Times New Roman" pitchFamily="18" charset="0"/>
                <a:cs typeface="Times New Roman" pitchFamily="18" charset="0"/>
              </a:rPr>
              <a:t>Born after 1996 or 2000 (sources vary)</a:t>
            </a:r>
          </a:p>
          <a:p>
            <a:r>
              <a:rPr lang="en-US" dirty="0">
                <a:latin typeface="Times New Roman" pitchFamily="18" charset="0"/>
                <a:cs typeface="Times New Roman" pitchFamily="18" charset="0"/>
              </a:rPr>
              <a:t>The </a:t>
            </a:r>
            <a:r>
              <a:rPr lang="en-US" dirty="0" err="1">
                <a:latin typeface="Times New Roman" pitchFamily="18" charset="0"/>
                <a:cs typeface="Times New Roman" pitchFamily="18" charset="0"/>
              </a:rPr>
              <a:t>iGen</a:t>
            </a:r>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The children of Gen X and Gen Y</a:t>
            </a:r>
          </a:p>
          <a:p>
            <a:r>
              <a:rPr lang="en-US" dirty="0">
                <a:latin typeface="Times New Roman" pitchFamily="18" charset="0"/>
                <a:cs typeface="Times New Roman" pitchFamily="18" charset="0"/>
              </a:rPr>
              <a:t>Characteristics</a:t>
            </a:r>
          </a:p>
          <a:p>
            <a:pPr lvl="1"/>
            <a:r>
              <a:rPr lang="en-US" dirty="0">
                <a:latin typeface="Times New Roman" pitchFamily="18" charset="0"/>
                <a:cs typeface="Times New Roman" pitchFamily="18" charset="0"/>
              </a:rPr>
              <a:t>Now breaking into the workplace and market place</a:t>
            </a:r>
          </a:p>
          <a:p>
            <a:pPr lvl="1"/>
            <a:r>
              <a:rPr lang="en-US" dirty="0">
                <a:latin typeface="Times New Roman" pitchFamily="18" charset="0"/>
                <a:cs typeface="Times New Roman" pitchFamily="18" charset="0"/>
              </a:rPr>
              <a:t>Projected to be the fastest growing generation </a:t>
            </a:r>
          </a:p>
          <a:p>
            <a:pPr lvl="1"/>
            <a:r>
              <a:rPr lang="en-US" dirty="0">
                <a:latin typeface="Times New Roman" pitchFamily="18" charset="0"/>
                <a:cs typeface="Times New Roman" pitchFamily="18" charset="0"/>
              </a:rPr>
              <a:t>Most of what we know is inferred – we will have to wait</a:t>
            </a:r>
          </a:p>
          <a:p>
            <a:r>
              <a:rPr lang="en-US" dirty="0">
                <a:latin typeface="Times New Roman" pitchFamily="18" charset="0"/>
                <a:cs typeface="Times New Roman" pitchFamily="18" charset="0"/>
              </a:rPr>
              <a:t>Communication style</a:t>
            </a:r>
          </a:p>
          <a:p>
            <a:pPr lvl="1"/>
            <a:r>
              <a:rPr lang="en-US" dirty="0">
                <a:latin typeface="Times New Roman" pitchFamily="18" charset="0"/>
                <a:cs typeface="Times New Roman" pitchFamily="18" charset="0"/>
              </a:rPr>
              <a:t>Highly connected with a prolific use of social media</a:t>
            </a:r>
          </a:p>
          <a:p>
            <a:pPr lvl="1">
              <a:buNone/>
            </a:pPr>
            <a:endParaRPr lang="en-US" dirty="0">
              <a:latin typeface="Times New Roman" pitchFamily="18" charset="0"/>
              <a:cs typeface="Times New Roman" pitchFamily="18" charset="0"/>
            </a:endParaRPr>
          </a:p>
        </p:txBody>
      </p:sp>
      <p:sp>
        <p:nvSpPr>
          <p:cNvPr id="2" name="Title 1"/>
          <p:cNvSpPr>
            <a:spLocks noGrp="1"/>
          </p:cNvSpPr>
          <p:nvPr>
            <p:ph type="title"/>
          </p:nvPr>
        </p:nvSpPr>
        <p:spPr/>
        <p:txBody>
          <a:bodyPr>
            <a:normAutofit/>
          </a:bodyPr>
          <a:lstStyle/>
          <a:p>
            <a:r>
              <a:rPr lang="en-US" dirty="0">
                <a:latin typeface="Times New Roman" pitchFamily="18" charset="0"/>
                <a:cs typeface="Times New Roman" pitchFamily="18" charset="0"/>
              </a:rPr>
              <a:t>Generation Z</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p:cNvSpPr>
            <a:spLocks noGrp="1"/>
          </p:cNvSpPr>
          <p:nvPr>
            <p:ph sz="half" idx="1"/>
          </p:nvPr>
        </p:nvSpPr>
        <p:spPr/>
        <p:txBody>
          <a:bodyPr>
            <a:normAutofit/>
          </a:bodyPr>
          <a:lstStyle/>
          <a:p>
            <a:r>
              <a:rPr lang="en-US" sz="2800" b="1" dirty="0">
                <a:latin typeface="Times New Roman" pitchFamily="18" charset="0"/>
                <a:cs typeface="Times New Roman" pitchFamily="18" charset="0"/>
              </a:rPr>
              <a:t>Traditionalists</a:t>
            </a:r>
          </a:p>
          <a:p>
            <a:pPr lvl="1">
              <a:buSzPct val="68000"/>
            </a:pPr>
            <a:r>
              <a:rPr lang="en-US" dirty="0">
                <a:latin typeface="Times New Roman" pitchFamily="18" charset="0"/>
                <a:cs typeface="Times New Roman" pitchFamily="18" charset="0"/>
              </a:rPr>
              <a:t>E-mail, Fax, Texting</a:t>
            </a:r>
          </a:p>
          <a:p>
            <a:pPr lvl="1">
              <a:buSzPct val="68000"/>
            </a:pPr>
            <a:r>
              <a:rPr lang="en-US" dirty="0">
                <a:latin typeface="Times New Roman" pitchFamily="18" charset="0"/>
                <a:cs typeface="Times New Roman" pitchFamily="18" charset="0"/>
              </a:rPr>
              <a:t>Cell phones (primarily used for emergency only)</a:t>
            </a:r>
          </a:p>
          <a:p>
            <a:pPr lvl="1">
              <a:buSzPct val="68000"/>
            </a:pPr>
            <a:r>
              <a:rPr lang="en-US" dirty="0">
                <a:latin typeface="Times New Roman" pitchFamily="18" charset="0"/>
                <a:cs typeface="Times New Roman" pitchFamily="18" charset="0"/>
              </a:rPr>
              <a:t>Social networking sites</a:t>
            </a:r>
          </a:p>
          <a:p>
            <a:pPr marL="365760" lvl="1" indent="-256032">
              <a:spcBef>
                <a:spcPts val="400"/>
              </a:spcBef>
              <a:buSzPct val="68000"/>
              <a:buFont typeface="Wingdings 3"/>
              <a:buChar char=""/>
            </a:pPr>
            <a:r>
              <a:rPr lang="en-US" sz="2800" b="1" dirty="0">
                <a:latin typeface="Times New Roman" pitchFamily="18" charset="0"/>
                <a:cs typeface="Times New Roman" pitchFamily="18" charset="0"/>
              </a:rPr>
              <a:t>Baby Boomers</a:t>
            </a:r>
          </a:p>
          <a:p>
            <a:pPr lvl="1">
              <a:buSzPct val="68000"/>
            </a:pPr>
            <a:r>
              <a:rPr lang="en-US" sz="2400" dirty="0">
                <a:latin typeface="Times New Roman" pitchFamily="18" charset="0"/>
                <a:cs typeface="Times New Roman" pitchFamily="18" charset="0"/>
              </a:rPr>
              <a:t>Social networking sites</a:t>
            </a:r>
          </a:p>
          <a:p>
            <a:pPr lvl="1">
              <a:buSzPct val="68000"/>
            </a:pPr>
            <a:r>
              <a:rPr lang="en-US" sz="2400" dirty="0">
                <a:latin typeface="Times New Roman" pitchFamily="18" charset="0"/>
                <a:cs typeface="Times New Roman" pitchFamily="18" charset="0"/>
              </a:rPr>
              <a:t>Blogging</a:t>
            </a:r>
          </a:p>
          <a:p>
            <a:pPr lvl="1">
              <a:buSzPct val="68000"/>
            </a:pPr>
            <a:r>
              <a:rPr lang="en-US" sz="2400" dirty="0">
                <a:latin typeface="Times New Roman" pitchFamily="18" charset="0"/>
                <a:cs typeface="Times New Roman" pitchFamily="18" charset="0"/>
              </a:rPr>
              <a:t>Texting</a:t>
            </a:r>
          </a:p>
          <a:p>
            <a:pPr lvl="1">
              <a:buSzPct val="68000"/>
            </a:pPr>
            <a:r>
              <a:rPr lang="en-US" sz="2400" dirty="0">
                <a:latin typeface="Times New Roman" pitchFamily="18" charset="0"/>
                <a:cs typeface="Times New Roman" pitchFamily="18" charset="0"/>
              </a:rPr>
              <a:t>Technophobia </a:t>
            </a:r>
          </a:p>
        </p:txBody>
      </p:sp>
      <p:sp>
        <p:nvSpPr>
          <p:cNvPr id="15" name="Content Placeholder 14"/>
          <p:cNvSpPr>
            <a:spLocks noGrp="1"/>
          </p:cNvSpPr>
          <p:nvPr>
            <p:ph sz="half" idx="2"/>
          </p:nvPr>
        </p:nvSpPr>
        <p:spPr>
          <a:xfrm>
            <a:off x="4343400" y="1481328"/>
            <a:ext cx="4648200" cy="4525963"/>
          </a:xfrm>
        </p:spPr>
        <p:txBody>
          <a:bodyPr>
            <a:normAutofit/>
          </a:bodyPr>
          <a:lstStyle/>
          <a:p>
            <a:pPr lvl="1"/>
            <a:endParaRPr lang="en-US" dirty="0">
              <a:latin typeface="Times New Roman" pitchFamily="18" charset="0"/>
              <a:cs typeface="Times New Roman" pitchFamily="18" charset="0"/>
            </a:endParaRPr>
          </a:p>
        </p:txBody>
      </p:sp>
      <p:sp>
        <p:nvSpPr>
          <p:cNvPr id="7" name="Title 6"/>
          <p:cNvSpPr>
            <a:spLocks noGrp="1"/>
          </p:cNvSpPr>
          <p:nvPr>
            <p:ph type="title"/>
          </p:nvPr>
        </p:nvSpPr>
        <p:spPr/>
        <p:txBody>
          <a:bodyPr/>
          <a:lstStyle/>
          <a:p>
            <a:r>
              <a:rPr lang="en-US" dirty="0">
                <a:latin typeface="Times New Roman" pitchFamily="18" charset="0"/>
                <a:cs typeface="Times New Roman" pitchFamily="18" charset="0"/>
              </a:rPr>
              <a:t>Communication Barriers</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6192</TotalTime>
  <Words>943</Words>
  <Application>Microsoft Office PowerPoint</Application>
  <PresentationFormat>On-screen Show (4:3)</PresentationFormat>
  <Paragraphs>146</Paragraphs>
  <Slides>13</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Calibri</vt:lpstr>
      <vt:lpstr>Lucida Sans Unicode</vt:lpstr>
      <vt:lpstr>Times New Roman</vt:lpstr>
      <vt:lpstr>Verdana</vt:lpstr>
      <vt:lpstr>Wingdings 2</vt:lpstr>
      <vt:lpstr>Wingdings 3</vt:lpstr>
      <vt:lpstr>Concourse</vt:lpstr>
      <vt:lpstr>Cross – Generational  Communication</vt:lpstr>
      <vt:lpstr>Introduction</vt:lpstr>
      <vt:lpstr>Objectives</vt:lpstr>
      <vt:lpstr>Traditionalists  </vt:lpstr>
      <vt:lpstr>Boomers Characteristics </vt:lpstr>
      <vt:lpstr>Generation X</vt:lpstr>
      <vt:lpstr>Generation Y</vt:lpstr>
      <vt:lpstr>Generation Z</vt:lpstr>
      <vt:lpstr>Communication Barriers</vt:lpstr>
      <vt:lpstr>Barriers Continued </vt:lpstr>
      <vt:lpstr>Fostering Communications</vt:lpstr>
      <vt:lpstr>Conclusion</vt:lpstr>
      <vt:lpstr>References</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Cross – Generational  Communication</dc:title>
  <dc:creator>Owner</dc:creator>
  <cp:lastModifiedBy>Michael Wilson</cp:lastModifiedBy>
  <cp:revision>103</cp:revision>
  <dcterms:created xsi:type="dcterms:W3CDTF">2012-11-21T01:26:40Z</dcterms:created>
  <dcterms:modified xsi:type="dcterms:W3CDTF">2017-01-13T13:46:14Z</dcterms:modified>
</cp:coreProperties>
</file>