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0"/>
  </p:handoutMasterIdLst>
  <p:sldIdLst>
    <p:sldId id="291" r:id="rId2"/>
    <p:sldId id="292" r:id="rId3"/>
    <p:sldId id="294" r:id="rId4"/>
    <p:sldId id="279" r:id="rId5"/>
    <p:sldId id="289" r:id="rId6"/>
    <p:sldId id="268" r:id="rId7"/>
    <p:sldId id="258" r:id="rId8"/>
    <p:sldId id="288" r:id="rId9"/>
    <p:sldId id="290" r:id="rId10"/>
    <p:sldId id="269" r:id="rId11"/>
    <p:sldId id="263" r:id="rId12"/>
    <p:sldId id="266" r:id="rId13"/>
    <p:sldId id="271" r:id="rId14"/>
    <p:sldId id="267" r:id="rId15"/>
    <p:sldId id="272" r:id="rId16"/>
    <p:sldId id="273" r:id="rId17"/>
    <p:sldId id="280" r:id="rId18"/>
    <p:sldId id="281" r:id="rId19"/>
    <p:sldId id="282" r:id="rId20"/>
    <p:sldId id="283" r:id="rId21"/>
    <p:sldId id="284" r:id="rId22"/>
    <p:sldId id="275" r:id="rId23"/>
    <p:sldId id="276" r:id="rId24"/>
    <p:sldId id="287" r:id="rId25"/>
    <p:sldId id="277" r:id="rId26"/>
    <p:sldId id="295" r:id="rId27"/>
    <p:sldId id="285" r:id="rId28"/>
    <p:sldId id="293"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036901-3A6D-4A4F-8CE5-D54AD44C9A61}" type="doc">
      <dgm:prSet loTypeId="urn:microsoft.com/office/officeart/2005/8/layout/gear1" loCatId="cycle" qsTypeId="urn:microsoft.com/office/officeart/2005/8/quickstyle/simple1" qsCatId="simple" csTypeId="urn:microsoft.com/office/officeart/2005/8/colors/accent1_2" csCatId="accent1" phldr="1"/>
      <dgm:spPr/>
    </dgm:pt>
    <dgm:pt modelId="{27F69C43-C629-4390-8C16-6F6BA5EB434D}">
      <dgm:prSet phldrT="[Text]" custT="1"/>
      <dgm:spPr/>
      <dgm:t>
        <a:bodyPr/>
        <a:lstStyle/>
        <a:p>
          <a:r>
            <a:rPr lang="en-US" sz="2800" dirty="0">
              <a:solidFill>
                <a:schemeClr val="tx1"/>
              </a:solidFill>
            </a:rPr>
            <a:t>Davidic </a:t>
          </a:r>
        </a:p>
        <a:p>
          <a:r>
            <a:rPr lang="en-US" sz="2800" dirty="0">
              <a:solidFill>
                <a:schemeClr val="tx1"/>
              </a:solidFill>
            </a:rPr>
            <a:t>dynasty</a:t>
          </a:r>
        </a:p>
      </dgm:t>
    </dgm:pt>
    <dgm:pt modelId="{93D335F1-EB72-4785-8345-FC165C780A1C}" type="parTrans" cxnId="{575DEFBC-FA92-4BAB-B5E6-EC9623A39571}">
      <dgm:prSet/>
      <dgm:spPr/>
      <dgm:t>
        <a:bodyPr/>
        <a:lstStyle/>
        <a:p>
          <a:endParaRPr lang="en-US"/>
        </a:p>
      </dgm:t>
    </dgm:pt>
    <dgm:pt modelId="{4357035F-2981-4233-B632-B95CF2CBBD12}" type="sibTrans" cxnId="{575DEFBC-FA92-4BAB-B5E6-EC9623A39571}">
      <dgm:prSet/>
      <dgm:spPr/>
      <dgm:t>
        <a:bodyPr/>
        <a:lstStyle/>
        <a:p>
          <a:endParaRPr lang="en-US"/>
        </a:p>
      </dgm:t>
    </dgm:pt>
    <dgm:pt modelId="{A082D688-D183-4C56-A515-55B38491B945}">
      <dgm:prSet phldrT="[Text]" custT="1"/>
      <dgm:spPr/>
      <dgm:t>
        <a:bodyPr/>
        <a:lstStyle/>
        <a:p>
          <a:r>
            <a:rPr lang="en-US" sz="2400" dirty="0">
              <a:solidFill>
                <a:schemeClr val="tx1"/>
              </a:solidFill>
            </a:rPr>
            <a:t>Jerusalem (Zion)</a:t>
          </a:r>
        </a:p>
      </dgm:t>
    </dgm:pt>
    <dgm:pt modelId="{5375D61B-137F-4B20-85CC-8A36524467CE}" type="parTrans" cxnId="{8D32CE1A-6E78-45D5-9ECE-61637F365ED1}">
      <dgm:prSet/>
      <dgm:spPr/>
      <dgm:t>
        <a:bodyPr/>
        <a:lstStyle/>
        <a:p>
          <a:endParaRPr lang="en-US"/>
        </a:p>
      </dgm:t>
    </dgm:pt>
    <dgm:pt modelId="{4C6575CD-1562-4E4D-AE55-59437EAC22B9}" type="sibTrans" cxnId="{8D32CE1A-6E78-45D5-9ECE-61637F365ED1}">
      <dgm:prSet/>
      <dgm:spPr/>
      <dgm:t>
        <a:bodyPr/>
        <a:lstStyle/>
        <a:p>
          <a:endParaRPr lang="en-US"/>
        </a:p>
      </dgm:t>
    </dgm:pt>
    <dgm:pt modelId="{16ECFCC3-73DB-4865-BAA5-5EE06F98C46B}">
      <dgm:prSet phldrT="[Text]" custT="1"/>
      <dgm:spPr/>
      <dgm:t>
        <a:bodyPr/>
        <a:lstStyle/>
        <a:p>
          <a:r>
            <a:rPr lang="en-US" sz="2800" dirty="0">
              <a:solidFill>
                <a:schemeClr val="tx1"/>
              </a:solidFill>
            </a:rPr>
            <a:t>Temple</a:t>
          </a:r>
        </a:p>
      </dgm:t>
    </dgm:pt>
    <dgm:pt modelId="{C39EC8E3-CBD5-4C85-B99B-CE9444FE9641}" type="parTrans" cxnId="{6D964368-F289-45A4-A844-E495DA7F3D4E}">
      <dgm:prSet/>
      <dgm:spPr/>
      <dgm:t>
        <a:bodyPr/>
        <a:lstStyle/>
        <a:p>
          <a:endParaRPr lang="en-US"/>
        </a:p>
      </dgm:t>
    </dgm:pt>
    <dgm:pt modelId="{D83B3BBC-05B4-4941-80D4-CD6941DBF6C1}" type="sibTrans" cxnId="{6D964368-F289-45A4-A844-E495DA7F3D4E}">
      <dgm:prSet/>
      <dgm:spPr/>
      <dgm:t>
        <a:bodyPr/>
        <a:lstStyle/>
        <a:p>
          <a:endParaRPr lang="en-US"/>
        </a:p>
      </dgm:t>
    </dgm:pt>
    <dgm:pt modelId="{AB729C61-6F36-4512-BD63-F846824AE290}" type="pres">
      <dgm:prSet presAssocID="{E1036901-3A6D-4A4F-8CE5-D54AD44C9A61}" presName="composite" presStyleCnt="0">
        <dgm:presLayoutVars>
          <dgm:chMax val="3"/>
          <dgm:animLvl val="lvl"/>
          <dgm:resizeHandles val="exact"/>
        </dgm:presLayoutVars>
      </dgm:prSet>
      <dgm:spPr/>
    </dgm:pt>
    <dgm:pt modelId="{419D071C-87DA-476B-A772-7584BB6C5EB6}" type="pres">
      <dgm:prSet presAssocID="{27F69C43-C629-4390-8C16-6F6BA5EB434D}" presName="gear1" presStyleLbl="node1" presStyleIdx="0" presStyleCnt="3">
        <dgm:presLayoutVars>
          <dgm:chMax val="1"/>
          <dgm:bulletEnabled val="1"/>
        </dgm:presLayoutVars>
      </dgm:prSet>
      <dgm:spPr/>
    </dgm:pt>
    <dgm:pt modelId="{16540D29-CE29-4E26-8226-F346C65BB76B}" type="pres">
      <dgm:prSet presAssocID="{27F69C43-C629-4390-8C16-6F6BA5EB434D}" presName="gear1srcNode" presStyleLbl="node1" presStyleIdx="0" presStyleCnt="3"/>
      <dgm:spPr/>
    </dgm:pt>
    <dgm:pt modelId="{77DA0966-9134-4866-95F2-EE565BDB0C0E}" type="pres">
      <dgm:prSet presAssocID="{27F69C43-C629-4390-8C16-6F6BA5EB434D}" presName="gear1dstNode" presStyleLbl="node1" presStyleIdx="0" presStyleCnt="3"/>
      <dgm:spPr/>
    </dgm:pt>
    <dgm:pt modelId="{110A770A-B653-4AB5-A9CE-72FF964BACA9}" type="pres">
      <dgm:prSet presAssocID="{A082D688-D183-4C56-A515-55B38491B945}" presName="gear2" presStyleLbl="node1" presStyleIdx="1" presStyleCnt="3" custScaleX="121408" custScaleY="109515">
        <dgm:presLayoutVars>
          <dgm:chMax val="1"/>
          <dgm:bulletEnabled val="1"/>
        </dgm:presLayoutVars>
      </dgm:prSet>
      <dgm:spPr/>
    </dgm:pt>
    <dgm:pt modelId="{DFD8EE3E-7182-4A6F-BED3-49A1D1686EF2}" type="pres">
      <dgm:prSet presAssocID="{A082D688-D183-4C56-A515-55B38491B945}" presName="gear2srcNode" presStyleLbl="node1" presStyleIdx="1" presStyleCnt="3"/>
      <dgm:spPr/>
    </dgm:pt>
    <dgm:pt modelId="{444C7C16-B823-41EC-93A3-CC5F20926044}" type="pres">
      <dgm:prSet presAssocID="{A082D688-D183-4C56-A515-55B38491B945}" presName="gear2dstNode" presStyleLbl="node1" presStyleIdx="1" presStyleCnt="3"/>
      <dgm:spPr/>
    </dgm:pt>
    <dgm:pt modelId="{9B2EF7D0-D6E4-4898-B028-5C6051039462}" type="pres">
      <dgm:prSet presAssocID="{16ECFCC3-73DB-4865-BAA5-5EE06F98C46B}" presName="gear3" presStyleLbl="node1" presStyleIdx="2" presStyleCnt="3" custLinFactNeighborX="15311" custLinFactNeighborY="-4045"/>
      <dgm:spPr/>
    </dgm:pt>
    <dgm:pt modelId="{A63B2ACD-B138-4C44-A46C-26F6EA7F6496}" type="pres">
      <dgm:prSet presAssocID="{16ECFCC3-73DB-4865-BAA5-5EE06F98C46B}" presName="gear3tx" presStyleLbl="node1" presStyleIdx="2" presStyleCnt="3">
        <dgm:presLayoutVars>
          <dgm:chMax val="1"/>
          <dgm:bulletEnabled val="1"/>
        </dgm:presLayoutVars>
      </dgm:prSet>
      <dgm:spPr/>
    </dgm:pt>
    <dgm:pt modelId="{B18699DF-A43F-42B4-A1D0-A625B11320DA}" type="pres">
      <dgm:prSet presAssocID="{16ECFCC3-73DB-4865-BAA5-5EE06F98C46B}" presName="gear3srcNode" presStyleLbl="node1" presStyleIdx="2" presStyleCnt="3"/>
      <dgm:spPr/>
    </dgm:pt>
    <dgm:pt modelId="{7839F34B-0114-4E8D-9498-3B7B5C8962D3}" type="pres">
      <dgm:prSet presAssocID="{16ECFCC3-73DB-4865-BAA5-5EE06F98C46B}" presName="gear3dstNode" presStyleLbl="node1" presStyleIdx="2" presStyleCnt="3"/>
      <dgm:spPr/>
    </dgm:pt>
    <dgm:pt modelId="{7AE2CE80-5F27-432B-A96A-7FED34E34395}" type="pres">
      <dgm:prSet presAssocID="{4357035F-2981-4233-B632-B95CF2CBBD12}" presName="connector1" presStyleLbl="sibTrans2D1" presStyleIdx="0" presStyleCnt="3" custLinFactNeighborX="18295" custLinFactNeighborY="-17475"/>
      <dgm:spPr/>
    </dgm:pt>
    <dgm:pt modelId="{2C36B866-2C79-4225-A315-B56613D62900}" type="pres">
      <dgm:prSet presAssocID="{4C6575CD-1562-4E4D-AE55-59437EAC22B9}" presName="connector2" presStyleLbl="sibTrans2D1" presStyleIdx="1" presStyleCnt="3" custLinFactNeighborX="6466" custLinFactNeighborY="76386"/>
      <dgm:spPr/>
    </dgm:pt>
    <dgm:pt modelId="{1415AE72-E12E-4B2B-AA40-0F112173762F}" type="pres">
      <dgm:prSet presAssocID="{D83B3BBC-05B4-4941-80D4-CD6941DBF6C1}" presName="connector3" presStyleLbl="sibTrans2D1" presStyleIdx="2" presStyleCnt="3" custLinFactNeighborX="8575" custLinFactNeighborY="-1068"/>
      <dgm:spPr/>
    </dgm:pt>
  </dgm:ptLst>
  <dgm:cxnLst>
    <dgm:cxn modelId="{8D32CE1A-6E78-45D5-9ECE-61637F365ED1}" srcId="{E1036901-3A6D-4A4F-8CE5-D54AD44C9A61}" destId="{A082D688-D183-4C56-A515-55B38491B945}" srcOrd="1" destOrd="0" parTransId="{5375D61B-137F-4B20-85CC-8A36524467CE}" sibTransId="{4C6575CD-1562-4E4D-AE55-59437EAC22B9}"/>
    <dgm:cxn modelId="{BF08191B-D986-440B-8069-333A862AB9C4}" type="presOf" srcId="{4C6575CD-1562-4E4D-AE55-59437EAC22B9}" destId="{2C36B866-2C79-4225-A315-B56613D62900}" srcOrd="0" destOrd="0" presId="urn:microsoft.com/office/officeart/2005/8/layout/gear1"/>
    <dgm:cxn modelId="{0C8A0D20-C67C-4D86-8616-2A23D91568E2}" type="presOf" srcId="{16ECFCC3-73DB-4865-BAA5-5EE06F98C46B}" destId="{9B2EF7D0-D6E4-4898-B028-5C6051039462}" srcOrd="0" destOrd="0" presId="urn:microsoft.com/office/officeart/2005/8/layout/gear1"/>
    <dgm:cxn modelId="{B3F9A824-AC48-452C-A6CD-9DB6EC23CE7A}" type="presOf" srcId="{A082D688-D183-4C56-A515-55B38491B945}" destId="{444C7C16-B823-41EC-93A3-CC5F20926044}" srcOrd="2" destOrd="0" presId="urn:microsoft.com/office/officeart/2005/8/layout/gear1"/>
    <dgm:cxn modelId="{38541B41-E7C3-4236-9EA8-4A7132C9E1BE}" type="presOf" srcId="{16ECFCC3-73DB-4865-BAA5-5EE06F98C46B}" destId="{A63B2ACD-B138-4C44-A46C-26F6EA7F6496}" srcOrd="1" destOrd="0" presId="urn:microsoft.com/office/officeart/2005/8/layout/gear1"/>
    <dgm:cxn modelId="{6D964368-F289-45A4-A844-E495DA7F3D4E}" srcId="{E1036901-3A6D-4A4F-8CE5-D54AD44C9A61}" destId="{16ECFCC3-73DB-4865-BAA5-5EE06F98C46B}" srcOrd="2" destOrd="0" parTransId="{C39EC8E3-CBD5-4C85-B99B-CE9444FE9641}" sibTransId="{D83B3BBC-05B4-4941-80D4-CD6941DBF6C1}"/>
    <dgm:cxn modelId="{91DDF148-8B36-48F3-9158-39328F5A30B5}" type="presOf" srcId="{4357035F-2981-4233-B632-B95CF2CBBD12}" destId="{7AE2CE80-5F27-432B-A96A-7FED34E34395}" srcOrd="0" destOrd="0" presId="urn:microsoft.com/office/officeart/2005/8/layout/gear1"/>
    <dgm:cxn modelId="{8D223270-52C9-478F-88DA-74D0388E322E}" type="presOf" srcId="{E1036901-3A6D-4A4F-8CE5-D54AD44C9A61}" destId="{AB729C61-6F36-4512-BD63-F846824AE290}" srcOrd="0" destOrd="0" presId="urn:microsoft.com/office/officeart/2005/8/layout/gear1"/>
    <dgm:cxn modelId="{D7EA5156-1C12-47FE-8EDE-60A659F6EB98}" type="presOf" srcId="{A082D688-D183-4C56-A515-55B38491B945}" destId="{110A770A-B653-4AB5-A9CE-72FF964BACA9}" srcOrd="0" destOrd="0" presId="urn:microsoft.com/office/officeart/2005/8/layout/gear1"/>
    <dgm:cxn modelId="{A903EFA2-4851-4B51-BE81-3C73B078BCF6}" type="presOf" srcId="{D83B3BBC-05B4-4941-80D4-CD6941DBF6C1}" destId="{1415AE72-E12E-4B2B-AA40-0F112173762F}" srcOrd="0" destOrd="0" presId="urn:microsoft.com/office/officeart/2005/8/layout/gear1"/>
    <dgm:cxn modelId="{ABF0D8A3-92B9-4ACD-A44B-6612CD07BF1C}" type="presOf" srcId="{27F69C43-C629-4390-8C16-6F6BA5EB434D}" destId="{419D071C-87DA-476B-A772-7584BB6C5EB6}" srcOrd="0" destOrd="0" presId="urn:microsoft.com/office/officeart/2005/8/layout/gear1"/>
    <dgm:cxn modelId="{575DEFBC-FA92-4BAB-B5E6-EC9623A39571}" srcId="{E1036901-3A6D-4A4F-8CE5-D54AD44C9A61}" destId="{27F69C43-C629-4390-8C16-6F6BA5EB434D}" srcOrd="0" destOrd="0" parTransId="{93D335F1-EB72-4785-8345-FC165C780A1C}" sibTransId="{4357035F-2981-4233-B632-B95CF2CBBD12}"/>
    <dgm:cxn modelId="{3D49A7BE-AEC2-46B0-8BD2-2D9733D7B558}" type="presOf" srcId="{A082D688-D183-4C56-A515-55B38491B945}" destId="{DFD8EE3E-7182-4A6F-BED3-49A1D1686EF2}" srcOrd="1" destOrd="0" presId="urn:microsoft.com/office/officeart/2005/8/layout/gear1"/>
    <dgm:cxn modelId="{BBD5A8C2-EACD-4420-B9AA-E05F9E65D563}" type="presOf" srcId="{16ECFCC3-73DB-4865-BAA5-5EE06F98C46B}" destId="{7839F34B-0114-4E8D-9498-3B7B5C8962D3}" srcOrd="3" destOrd="0" presId="urn:microsoft.com/office/officeart/2005/8/layout/gear1"/>
    <dgm:cxn modelId="{DCEAA2E4-6E1A-43D8-BD61-BAD5763EF2C6}" type="presOf" srcId="{27F69C43-C629-4390-8C16-6F6BA5EB434D}" destId="{77DA0966-9134-4866-95F2-EE565BDB0C0E}" srcOrd="2" destOrd="0" presId="urn:microsoft.com/office/officeart/2005/8/layout/gear1"/>
    <dgm:cxn modelId="{7A1DD7E6-C978-4BD0-8614-29C97A91EF84}" type="presOf" srcId="{27F69C43-C629-4390-8C16-6F6BA5EB434D}" destId="{16540D29-CE29-4E26-8226-F346C65BB76B}" srcOrd="1" destOrd="0" presId="urn:microsoft.com/office/officeart/2005/8/layout/gear1"/>
    <dgm:cxn modelId="{1023C1F6-DFB7-4754-AEB2-F3C10E75C8A6}" type="presOf" srcId="{16ECFCC3-73DB-4865-BAA5-5EE06F98C46B}" destId="{B18699DF-A43F-42B4-A1D0-A625B11320DA}" srcOrd="2" destOrd="0" presId="urn:microsoft.com/office/officeart/2005/8/layout/gear1"/>
    <dgm:cxn modelId="{4F2A0462-CB41-4171-B9CC-5C3671424752}" type="presParOf" srcId="{AB729C61-6F36-4512-BD63-F846824AE290}" destId="{419D071C-87DA-476B-A772-7584BB6C5EB6}" srcOrd="0" destOrd="0" presId="urn:microsoft.com/office/officeart/2005/8/layout/gear1"/>
    <dgm:cxn modelId="{3C49147B-FBC3-48D2-8E96-500CE1FA2C0B}" type="presParOf" srcId="{AB729C61-6F36-4512-BD63-F846824AE290}" destId="{16540D29-CE29-4E26-8226-F346C65BB76B}" srcOrd="1" destOrd="0" presId="urn:microsoft.com/office/officeart/2005/8/layout/gear1"/>
    <dgm:cxn modelId="{2FD8D828-22E4-43F6-9F5E-E1B49D072257}" type="presParOf" srcId="{AB729C61-6F36-4512-BD63-F846824AE290}" destId="{77DA0966-9134-4866-95F2-EE565BDB0C0E}" srcOrd="2" destOrd="0" presId="urn:microsoft.com/office/officeart/2005/8/layout/gear1"/>
    <dgm:cxn modelId="{1BBD7761-81DD-4C4D-968A-C016E24EDFE8}" type="presParOf" srcId="{AB729C61-6F36-4512-BD63-F846824AE290}" destId="{110A770A-B653-4AB5-A9CE-72FF964BACA9}" srcOrd="3" destOrd="0" presId="urn:microsoft.com/office/officeart/2005/8/layout/gear1"/>
    <dgm:cxn modelId="{29883566-5A0B-4128-A27B-F9027121C5F2}" type="presParOf" srcId="{AB729C61-6F36-4512-BD63-F846824AE290}" destId="{DFD8EE3E-7182-4A6F-BED3-49A1D1686EF2}" srcOrd="4" destOrd="0" presId="urn:microsoft.com/office/officeart/2005/8/layout/gear1"/>
    <dgm:cxn modelId="{66EC78D0-CCF2-4E20-AD7D-D68B662D0107}" type="presParOf" srcId="{AB729C61-6F36-4512-BD63-F846824AE290}" destId="{444C7C16-B823-41EC-93A3-CC5F20926044}" srcOrd="5" destOrd="0" presId="urn:microsoft.com/office/officeart/2005/8/layout/gear1"/>
    <dgm:cxn modelId="{62524A24-EFCF-48B8-BBBA-568E715CC60E}" type="presParOf" srcId="{AB729C61-6F36-4512-BD63-F846824AE290}" destId="{9B2EF7D0-D6E4-4898-B028-5C6051039462}" srcOrd="6" destOrd="0" presId="urn:microsoft.com/office/officeart/2005/8/layout/gear1"/>
    <dgm:cxn modelId="{54FCD2B0-FCC8-4E76-9005-5B24B1555B0F}" type="presParOf" srcId="{AB729C61-6F36-4512-BD63-F846824AE290}" destId="{A63B2ACD-B138-4C44-A46C-26F6EA7F6496}" srcOrd="7" destOrd="0" presId="urn:microsoft.com/office/officeart/2005/8/layout/gear1"/>
    <dgm:cxn modelId="{50565EFB-E533-4D3B-9109-0A078DCB08F5}" type="presParOf" srcId="{AB729C61-6F36-4512-BD63-F846824AE290}" destId="{B18699DF-A43F-42B4-A1D0-A625B11320DA}" srcOrd="8" destOrd="0" presId="urn:microsoft.com/office/officeart/2005/8/layout/gear1"/>
    <dgm:cxn modelId="{A03A733B-FD9A-4C9A-A126-86348EFA9301}" type="presParOf" srcId="{AB729C61-6F36-4512-BD63-F846824AE290}" destId="{7839F34B-0114-4E8D-9498-3B7B5C8962D3}" srcOrd="9" destOrd="0" presId="urn:microsoft.com/office/officeart/2005/8/layout/gear1"/>
    <dgm:cxn modelId="{0BFAAF1E-8FC6-4B4D-837F-77A11B128871}" type="presParOf" srcId="{AB729C61-6F36-4512-BD63-F846824AE290}" destId="{7AE2CE80-5F27-432B-A96A-7FED34E34395}" srcOrd="10" destOrd="0" presId="urn:microsoft.com/office/officeart/2005/8/layout/gear1"/>
    <dgm:cxn modelId="{362809DE-5D00-406E-9D93-19F188677E9D}" type="presParOf" srcId="{AB729C61-6F36-4512-BD63-F846824AE290}" destId="{2C36B866-2C79-4225-A315-B56613D62900}" srcOrd="11" destOrd="0" presId="urn:microsoft.com/office/officeart/2005/8/layout/gear1"/>
    <dgm:cxn modelId="{B21D0658-CB3A-4A05-9010-39E314741351}" type="presParOf" srcId="{AB729C61-6F36-4512-BD63-F846824AE290}" destId="{1415AE72-E12E-4B2B-AA40-0F112173762F}"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D071C-87DA-476B-A772-7584BB6C5EB6}">
      <dsp:nvSpPr>
        <dsp:cNvPr id="0" name=""/>
        <dsp:cNvSpPr/>
      </dsp:nvSpPr>
      <dsp:spPr>
        <a:xfrm>
          <a:off x="3472180" y="2354580"/>
          <a:ext cx="2877820" cy="287782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Davidic </a:t>
          </a:r>
        </a:p>
        <a:p>
          <a:pPr marL="0" lvl="0" indent="0" algn="ctr" defTabSz="1244600">
            <a:lnSpc>
              <a:spcPct val="90000"/>
            </a:lnSpc>
            <a:spcBef>
              <a:spcPct val="0"/>
            </a:spcBef>
            <a:spcAft>
              <a:spcPct val="35000"/>
            </a:spcAft>
            <a:buNone/>
          </a:pPr>
          <a:r>
            <a:rPr lang="en-US" sz="2800" kern="1200" dirty="0">
              <a:solidFill>
                <a:schemeClr val="tx1"/>
              </a:solidFill>
            </a:rPr>
            <a:t>dynasty</a:t>
          </a:r>
        </a:p>
      </dsp:txBody>
      <dsp:txXfrm>
        <a:off x="4050750" y="3028696"/>
        <a:ext cx="1720680" cy="1479259"/>
      </dsp:txXfrm>
    </dsp:sp>
    <dsp:sp modelId="{110A770A-B653-4AB5-A9CE-72FF964BACA9}">
      <dsp:nvSpPr>
        <dsp:cNvPr id="0" name=""/>
        <dsp:cNvSpPr/>
      </dsp:nvSpPr>
      <dsp:spPr>
        <a:xfrm>
          <a:off x="1573781" y="1574795"/>
          <a:ext cx="2541020" cy="2292105"/>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Jerusalem (Zion)</a:t>
          </a:r>
        </a:p>
      </dsp:txBody>
      <dsp:txXfrm>
        <a:off x="2187008" y="2155327"/>
        <a:ext cx="1314566" cy="1131041"/>
      </dsp:txXfrm>
    </dsp:sp>
    <dsp:sp modelId="{9B2EF7D0-D6E4-4898-B028-5C6051039462}">
      <dsp:nvSpPr>
        <dsp:cNvPr id="0" name=""/>
        <dsp:cNvSpPr/>
      </dsp:nvSpPr>
      <dsp:spPr>
        <a:xfrm rot="20700000">
          <a:off x="3354626" y="230439"/>
          <a:ext cx="2050673" cy="2050673"/>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Temple</a:t>
          </a:r>
        </a:p>
      </dsp:txBody>
      <dsp:txXfrm rot="-20700000">
        <a:off x="3804399" y="680211"/>
        <a:ext cx="1151128" cy="1151128"/>
      </dsp:txXfrm>
    </dsp:sp>
    <dsp:sp modelId="{7AE2CE80-5F27-432B-A96A-7FED34E34395}">
      <dsp:nvSpPr>
        <dsp:cNvPr id="0" name=""/>
        <dsp:cNvSpPr/>
      </dsp:nvSpPr>
      <dsp:spPr>
        <a:xfrm>
          <a:off x="3936375" y="1270003"/>
          <a:ext cx="3683609" cy="3683609"/>
        </a:xfrm>
        <a:prstGeom prst="circularArrow">
          <a:avLst>
            <a:gd name="adj1" fmla="val 4687"/>
            <a:gd name="adj2" fmla="val 299029"/>
            <a:gd name="adj3" fmla="val 2536411"/>
            <a:gd name="adj4" fmla="val 15818334"/>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36B866-2C79-4225-A315-B56613D62900}">
      <dsp:nvSpPr>
        <dsp:cNvPr id="0" name=""/>
        <dsp:cNvSpPr/>
      </dsp:nvSpPr>
      <dsp:spPr>
        <a:xfrm>
          <a:off x="1600207" y="3251194"/>
          <a:ext cx="2676372" cy="267637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15AE72-E12E-4B2B-AA40-0F112173762F}">
      <dsp:nvSpPr>
        <dsp:cNvPr id="0" name=""/>
        <dsp:cNvSpPr/>
      </dsp:nvSpPr>
      <dsp:spPr>
        <a:xfrm>
          <a:off x="2743187" y="-254009"/>
          <a:ext cx="2885668" cy="2885668"/>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14F8A2A-335F-4584-9D60-98B0E327C78F}" type="datetimeFigureOut">
              <a:rPr lang="en-US" smtClean="0"/>
              <a:t>3/20/2020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962D6F7-7337-4B6F-9909-3933A73D0FDA}" type="slidenum">
              <a:rPr lang="en-US" smtClean="0"/>
              <a:t>‹#›</a:t>
            </a:fld>
            <a:endParaRPr lang="en-US"/>
          </a:p>
        </p:txBody>
      </p:sp>
    </p:spTree>
    <p:extLst>
      <p:ext uri="{BB962C8B-B14F-4D97-AF65-F5344CB8AC3E}">
        <p14:creationId xmlns:p14="http://schemas.microsoft.com/office/powerpoint/2010/main" val="6409988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40E0B91-7DB8-462D-9DEC-5852468296F8}"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979476-FF71-403A-B0AD-0B6D6466D0E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0E0B91-7DB8-462D-9DEC-5852468296F8}"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979476-FF71-403A-B0AD-0B6D6466D0E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0E0B91-7DB8-462D-9DEC-5852468296F8}"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979476-FF71-403A-B0AD-0B6D6466D0E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0E0B91-7DB8-462D-9DEC-5852468296F8}"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979476-FF71-403A-B0AD-0B6D6466D0E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0E0B91-7DB8-462D-9DEC-5852468296F8}"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979476-FF71-403A-B0AD-0B6D6466D0E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0E0B91-7DB8-462D-9DEC-5852468296F8}" type="datetimeFigureOut">
              <a:rPr lang="en-US" smtClean="0"/>
              <a:t>3/20/2020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979476-FF71-403A-B0AD-0B6D6466D0E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0E0B91-7DB8-462D-9DEC-5852468296F8}" type="datetimeFigureOut">
              <a:rPr lang="en-US" smtClean="0"/>
              <a:t>3/20/2020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979476-FF71-403A-B0AD-0B6D6466D0E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0E0B91-7DB8-462D-9DEC-5852468296F8}" type="datetimeFigureOut">
              <a:rPr lang="en-US" smtClean="0"/>
              <a:t>3/20/2020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979476-FF71-403A-B0AD-0B6D6466D0E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0E0B91-7DB8-462D-9DEC-5852468296F8}" type="datetimeFigureOut">
              <a:rPr lang="en-US" smtClean="0"/>
              <a:t>3/20/2020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979476-FF71-403A-B0AD-0B6D6466D0E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0E0B91-7DB8-462D-9DEC-5852468296F8}" type="datetimeFigureOut">
              <a:rPr lang="en-US" smtClean="0"/>
              <a:t>3/20/2020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979476-FF71-403A-B0AD-0B6D6466D0E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0E0B91-7DB8-462D-9DEC-5852468296F8}" type="datetimeFigureOut">
              <a:rPr lang="en-US" smtClean="0"/>
              <a:t>3/20/2020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979476-FF71-403A-B0AD-0B6D6466D0E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0E0B91-7DB8-462D-9DEC-5852468296F8}" type="datetimeFigureOut">
              <a:rPr lang="en-US" smtClean="0"/>
              <a:t>3/20/2020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79476-FF71-403A-B0AD-0B6D6466D0E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0ADAD-49F5-444E-AFEE-7D82B0DF22FE}"/>
              </a:ext>
            </a:extLst>
          </p:cNvPr>
          <p:cNvSpPr>
            <a:spLocks noGrp="1"/>
          </p:cNvSpPr>
          <p:nvPr>
            <p:ph type="title"/>
          </p:nvPr>
        </p:nvSpPr>
        <p:spPr/>
        <p:txBody>
          <a:bodyPr/>
          <a:lstStyle/>
          <a:p>
            <a:r>
              <a:rPr lang="en-US" dirty="0"/>
              <a:t>Checking in with you</a:t>
            </a:r>
          </a:p>
        </p:txBody>
      </p:sp>
    </p:spTree>
    <p:extLst>
      <p:ext uri="{BB962C8B-B14F-4D97-AF65-F5344CB8AC3E}">
        <p14:creationId xmlns:p14="http://schemas.microsoft.com/office/powerpoint/2010/main" val="575195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Kings and the law </a:t>
            </a:r>
          </a:p>
        </p:txBody>
      </p:sp>
      <p:sp>
        <p:nvSpPr>
          <p:cNvPr id="3" name="Content Placeholder 2"/>
          <p:cNvSpPr>
            <a:spLocks noGrp="1"/>
          </p:cNvSpPr>
          <p:nvPr>
            <p:ph idx="1"/>
          </p:nvPr>
        </p:nvSpPr>
        <p:spPr/>
        <p:txBody>
          <a:bodyPr/>
          <a:lstStyle/>
          <a:p>
            <a:pPr marL="0" indent="0">
              <a:buNone/>
            </a:pPr>
            <a:r>
              <a:rPr lang="en-US" dirty="0"/>
              <a:t>Is </a:t>
            </a:r>
            <a:r>
              <a:rPr lang="en-US" dirty="0" err="1"/>
              <a:t>DtrH</a:t>
            </a:r>
            <a:r>
              <a:rPr lang="en-US" dirty="0"/>
              <a:t> pro-monarchy or pro-Law?</a:t>
            </a:r>
          </a:p>
          <a:p>
            <a:pPr marL="0" indent="0">
              <a:buNone/>
            </a:pPr>
            <a:endParaRPr lang="en-US" dirty="0"/>
          </a:p>
          <a:p>
            <a:pPr marL="0" indent="0">
              <a:buNone/>
            </a:pPr>
            <a:r>
              <a:rPr lang="en-US" dirty="0"/>
              <a:t>Prophets vs. kings</a:t>
            </a:r>
          </a:p>
          <a:p>
            <a:r>
              <a:rPr lang="en-US" dirty="0"/>
              <a:t>Samuel vs. Saul</a:t>
            </a:r>
          </a:p>
          <a:p>
            <a:r>
              <a:rPr lang="en-US" dirty="0"/>
              <a:t>Nathan vs. David</a:t>
            </a:r>
          </a:p>
          <a:p>
            <a:pPr marL="0" indent="0">
              <a:buNone/>
            </a:pPr>
            <a:endParaRPr lang="en-US" dirty="0"/>
          </a:p>
        </p:txBody>
      </p:sp>
    </p:spTree>
    <p:extLst>
      <p:ext uri="{BB962C8B-B14F-4D97-AF65-F5344CB8AC3E}">
        <p14:creationId xmlns:p14="http://schemas.microsoft.com/office/powerpoint/2010/main" val="2787153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Solomon</a:t>
            </a:r>
          </a:p>
        </p:txBody>
      </p:sp>
      <p:sp>
        <p:nvSpPr>
          <p:cNvPr id="3" name="Content Placeholder 2"/>
          <p:cNvSpPr>
            <a:spLocks noGrp="1"/>
          </p:cNvSpPr>
          <p:nvPr>
            <p:ph idx="1"/>
          </p:nvPr>
        </p:nvSpPr>
        <p:spPr/>
        <p:txBody>
          <a:bodyPr>
            <a:normAutofit/>
          </a:bodyPr>
          <a:lstStyle/>
          <a:p>
            <a:r>
              <a:rPr lang="en-US" sz="3600" dirty="0"/>
              <a:t>The good</a:t>
            </a:r>
          </a:p>
          <a:p>
            <a:pPr lvl="1"/>
            <a:r>
              <a:rPr lang="en-US" sz="3600" dirty="0"/>
              <a:t>Wisdom</a:t>
            </a:r>
          </a:p>
          <a:p>
            <a:pPr lvl="1"/>
            <a:r>
              <a:rPr lang="en-US" sz="3600" dirty="0"/>
              <a:t>Temple</a:t>
            </a:r>
          </a:p>
          <a:p>
            <a:pPr lvl="1">
              <a:buNone/>
            </a:pPr>
            <a:endParaRPr lang="en-US" sz="3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rr.org/mitimages/JerusalemTemple-lg-eng.jpg"/>
          <p:cNvPicPr>
            <a:picLocks noChangeAspect="1" noChangeArrowheads="1"/>
          </p:cNvPicPr>
          <p:nvPr/>
        </p:nvPicPr>
        <p:blipFill>
          <a:blip r:embed="rId2" cstate="print"/>
          <a:srcRect/>
          <a:stretch>
            <a:fillRect/>
          </a:stretch>
        </p:blipFill>
        <p:spPr bwMode="auto">
          <a:xfrm>
            <a:off x="609600" y="228600"/>
            <a:ext cx="8077200" cy="625957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Solomon</a:t>
            </a:r>
          </a:p>
        </p:txBody>
      </p:sp>
      <p:sp>
        <p:nvSpPr>
          <p:cNvPr id="3" name="Content Placeholder 2"/>
          <p:cNvSpPr>
            <a:spLocks noGrp="1"/>
          </p:cNvSpPr>
          <p:nvPr>
            <p:ph idx="1"/>
          </p:nvPr>
        </p:nvSpPr>
        <p:spPr/>
        <p:txBody>
          <a:bodyPr>
            <a:normAutofit/>
          </a:bodyPr>
          <a:lstStyle/>
          <a:p>
            <a:pPr marL="342900" lvl="1" indent="-342900">
              <a:buFont typeface="Arial" pitchFamily="34" charset="0"/>
              <a:buChar char="•"/>
            </a:pPr>
            <a:r>
              <a:rPr lang="en-US" sz="3200" dirty="0"/>
              <a:t>Compare </a:t>
            </a:r>
            <a:r>
              <a:rPr lang="en-US" sz="3200" u="sng" dirty="0"/>
              <a:t>1 Kgs 4:7; 5:13 </a:t>
            </a:r>
            <a:r>
              <a:rPr lang="en-US" sz="3200" dirty="0"/>
              <a:t>with </a:t>
            </a:r>
            <a:r>
              <a:rPr lang="en-US" sz="3200" u="sng" dirty="0"/>
              <a:t>1 Sam 8</a:t>
            </a:r>
          </a:p>
        </p:txBody>
      </p:sp>
    </p:spTree>
    <p:extLst>
      <p:ext uri="{BB962C8B-B14F-4D97-AF65-F5344CB8AC3E}">
        <p14:creationId xmlns:p14="http://schemas.microsoft.com/office/powerpoint/2010/main" val="3867496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Solomon</a:t>
            </a:r>
          </a:p>
        </p:txBody>
      </p:sp>
      <p:sp>
        <p:nvSpPr>
          <p:cNvPr id="3" name="Content Placeholder 2"/>
          <p:cNvSpPr>
            <a:spLocks noGrp="1"/>
          </p:cNvSpPr>
          <p:nvPr>
            <p:ph idx="1"/>
          </p:nvPr>
        </p:nvSpPr>
        <p:spPr/>
        <p:txBody>
          <a:bodyPr/>
          <a:lstStyle/>
          <a:p>
            <a:pPr marL="457200" lvl="1" indent="0">
              <a:buNone/>
            </a:pPr>
            <a:r>
              <a:rPr lang="en-US" dirty="0"/>
              <a:t>According to the Deuteronomistic Historian, how and why did the United Monarchy split into two kingdoms? What role did Solomon play in this split?</a:t>
            </a:r>
          </a:p>
          <a:p>
            <a:pPr marL="457200" lvl="1" indent="0">
              <a:buNone/>
            </a:pPr>
            <a:endParaRPr lang="en-US" dirty="0"/>
          </a:p>
          <a:p>
            <a:pPr marL="457200" lvl="1" indent="0">
              <a:buNone/>
            </a:pPr>
            <a:endParaRPr lang="en-US" dirty="0"/>
          </a:p>
          <a:p>
            <a:pPr marL="457200" lvl="1" indent="0">
              <a:buNone/>
            </a:pPr>
            <a:r>
              <a:rPr lang="en-US" u="sng" dirty="0"/>
              <a:t>1 Kings 11</a:t>
            </a:r>
            <a:endParaRPr lang="en-US" dirty="0"/>
          </a:p>
          <a:p>
            <a:pPr marL="457200" lvl="1" indent="0">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factors in history?</a:t>
            </a:r>
          </a:p>
        </p:txBody>
      </p:sp>
      <p:sp>
        <p:nvSpPr>
          <p:cNvPr id="3" name="Content Placeholder 2"/>
          <p:cNvSpPr>
            <a:spLocks noGrp="1"/>
          </p:cNvSpPr>
          <p:nvPr>
            <p:ph idx="1"/>
          </p:nvPr>
        </p:nvSpPr>
        <p:spPr/>
        <p:txBody>
          <a:bodyPr>
            <a:normAutofit/>
          </a:bodyPr>
          <a:lstStyle/>
          <a:p>
            <a:pPr marL="0" indent="0">
              <a:buNone/>
            </a:pPr>
            <a:r>
              <a:rPr lang="en-US" dirty="0"/>
              <a:t>“The issue that sparked the revolt was the oppressive practice of forced labor, or </a:t>
            </a:r>
            <a:r>
              <a:rPr lang="en-US" dirty="0" err="1"/>
              <a:t>corveé</a:t>
            </a:r>
            <a:r>
              <a:rPr lang="en-US" dirty="0"/>
              <a:t>, introduced by Solomon.”  (Collins p. 175)</a:t>
            </a:r>
          </a:p>
          <a:p>
            <a:endParaRPr lang="en-US" dirty="0"/>
          </a:p>
        </p:txBody>
      </p:sp>
    </p:spTree>
    <p:extLst>
      <p:ext uri="{BB962C8B-B14F-4D97-AF65-F5344CB8AC3E}">
        <p14:creationId xmlns:p14="http://schemas.microsoft.com/office/powerpoint/2010/main" val="1451586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legacies of Monarchy</a:t>
            </a:r>
          </a:p>
        </p:txBody>
      </p:sp>
      <p:sp>
        <p:nvSpPr>
          <p:cNvPr id="3" name="Content Placeholder 2"/>
          <p:cNvSpPr>
            <a:spLocks noGrp="1"/>
          </p:cNvSpPr>
          <p:nvPr>
            <p:ph idx="1"/>
          </p:nvPr>
        </p:nvSpPr>
        <p:spPr>
          <a:xfrm>
            <a:off x="457200" y="1295400"/>
            <a:ext cx="8229600" cy="5257800"/>
          </a:xfrm>
        </p:spPr>
        <p:txBody>
          <a:bodyPr>
            <a:noAutofit/>
          </a:bodyPr>
          <a:lstStyle/>
          <a:p>
            <a:pPr marL="0" indent="0">
              <a:spcBef>
                <a:spcPts val="0"/>
              </a:spcBef>
              <a:buNone/>
            </a:pPr>
            <a:r>
              <a:rPr lang="en-US" sz="2400" dirty="0"/>
              <a:t>political centralization	</a:t>
            </a:r>
          </a:p>
          <a:p>
            <a:pPr marL="0" indent="0">
              <a:spcBef>
                <a:spcPts val="0"/>
              </a:spcBef>
              <a:buNone/>
            </a:pPr>
            <a:r>
              <a:rPr lang="en-US" sz="2400" dirty="0"/>
              <a:t>	strengths: resist foreign armies; secure territory</a:t>
            </a:r>
          </a:p>
          <a:p>
            <a:pPr marL="0" indent="0">
              <a:spcBef>
                <a:spcPts val="0"/>
              </a:spcBef>
              <a:buNone/>
            </a:pPr>
            <a:r>
              <a:rPr lang="en-US" sz="2400" dirty="0"/>
              <a:t>	weaknesses:  need to support nonproductive labor</a:t>
            </a:r>
          </a:p>
          <a:p>
            <a:pPr marL="0" indent="0">
              <a:spcBef>
                <a:spcPts val="0"/>
              </a:spcBef>
              <a:buNone/>
            </a:pPr>
            <a:r>
              <a:rPr lang="en-US" sz="2400" dirty="0"/>
              <a:t> </a:t>
            </a:r>
          </a:p>
          <a:p>
            <a:pPr marL="0" indent="0">
              <a:spcBef>
                <a:spcPts val="0"/>
              </a:spcBef>
              <a:buNone/>
            </a:pPr>
            <a:r>
              <a:rPr lang="en-US" sz="2400" dirty="0"/>
              <a:t>social stratification</a:t>
            </a:r>
          </a:p>
          <a:p>
            <a:pPr marL="0" indent="0">
              <a:spcBef>
                <a:spcPts val="0"/>
              </a:spcBef>
              <a:buNone/>
            </a:pPr>
            <a:r>
              <a:rPr lang="en-US" sz="2400" dirty="0"/>
              <a:t>	scribes, army, court prophets, priests (roles for women?)</a:t>
            </a:r>
          </a:p>
          <a:p>
            <a:pPr marL="0" indent="0">
              <a:spcBef>
                <a:spcPts val="0"/>
              </a:spcBef>
              <a:buNone/>
            </a:pPr>
            <a:r>
              <a:rPr lang="en-US" sz="2400" dirty="0"/>
              <a:t>		 </a:t>
            </a:r>
          </a:p>
          <a:p>
            <a:pPr marL="0" indent="0">
              <a:spcBef>
                <a:spcPts val="0"/>
              </a:spcBef>
              <a:buNone/>
            </a:pPr>
            <a:r>
              <a:rPr lang="en-US" sz="2400" dirty="0"/>
              <a:t>shifts in land tenure</a:t>
            </a:r>
          </a:p>
          <a:p>
            <a:pPr marL="0" indent="0">
              <a:spcBef>
                <a:spcPts val="0"/>
              </a:spcBef>
              <a:buNone/>
            </a:pPr>
            <a:r>
              <a:rPr lang="en-US" sz="2400" dirty="0"/>
              <a:t>	heavy taxation and land seizure</a:t>
            </a:r>
          </a:p>
          <a:p>
            <a:pPr marL="0" indent="0">
              <a:spcBef>
                <a:spcPts val="0"/>
              </a:spcBef>
              <a:buNone/>
            </a:pPr>
            <a:r>
              <a:rPr lang="en-US" sz="2400" dirty="0"/>
              <a:t> </a:t>
            </a:r>
          </a:p>
          <a:p>
            <a:pPr marL="0" indent="0">
              <a:spcBef>
                <a:spcPts val="0"/>
              </a:spcBef>
              <a:buNone/>
            </a:pPr>
            <a:r>
              <a:rPr lang="en-US" sz="2400" dirty="0"/>
              <a:t>foreign trade, diplomacy, war</a:t>
            </a:r>
          </a:p>
          <a:p>
            <a:pPr marL="0" indent="0">
              <a:spcBef>
                <a:spcPts val="0"/>
              </a:spcBef>
              <a:buNone/>
            </a:pPr>
            <a:r>
              <a:rPr lang="en-US" sz="2400" dirty="0"/>
              <a:t>	international players. “like all the other nations...”</a:t>
            </a:r>
          </a:p>
        </p:txBody>
      </p:sp>
    </p:spTree>
    <p:extLst>
      <p:ext uri="{BB962C8B-B14F-4D97-AF65-F5344CB8AC3E}">
        <p14:creationId xmlns:p14="http://schemas.microsoft.com/office/powerpoint/2010/main" val="2449191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1-2 Kings:  </a:t>
            </a:r>
            <a:r>
              <a:rPr lang="en-US" dirty="0">
                <a:solidFill>
                  <a:srgbClr val="C00000"/>
                </a:solidFill>
              </a:rPr>
              <a:t>International relations</a:t>
            </a:r>
          </a:p>
        </p:txBody>
      </p:sp>
      <p:sp>
        <p:nvSpPr>
          <p:cNvPr id="3" name="Content Placeholder 2"/>
          <p:cNvSpPr>
            <a:spLocks noGrp="1"/>
          </p:cNvSpPr>
          <p:nvPr>
            <p:ph idx="1"/>
          </p:nvPr>
        </p:nvSpPr>
        <p:spPr/>
        <p:txBody>
          <a:bodyPr/>
          <a:lstStyle/>
          <a:p>
            <a:r>
              <a:rPr lang="en-US" dirty="0"/>
              <a:t>A timeline (Collins, p. 179)</a:t>
            </a:r>
          </a:p>
        </p:txBody>
      </p:sp>
    </p:spTree>
    <p:extLst>
      <p:ext uri="{BB962C8B-B14F-4D97-AF65-F5344CB8AC3E}">
        <p14:creationId xmlns:p14="http://schemas.microsoft.com/office/powerpoint/2010/main" val="421765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1-2 Kings:  </a:t>
            </a:r>
            <a:r>
              <a:rPr lang="en-US" dirty="0">
                <a:solidFill>
                  <a:srgbClr val="C00000"/>
                </a:solidFill>
              </a:rPr>
              <a:t>The Fate of the Kingdoms</a:t>
            </a:r>
          </a:p>
        </p:txBody>
      </p:sp>
      <p:sp>
        <p:nvSpPr>
          <p:cNvPr id="3" name="Content Placeholder 2"/>
          <p:cNvSpPr>
            <a:spLocks noGrp="1"/>
          </p:cNvSpPr>
          <p:nvPr>
            <p:ph idx="1"/>
          </p:nvPr>
        </p:nvSpPr>
        <p:spPr/>
        <p:txBody>
          <a:bodyPr/>
          <a:lstStyle/>
          <a:p>
            <a:r>
              <a:rPr lang="en-US" dirty="0"/>
              <a:t>Outside the canon:  the political realities of the ancient Near East in the 9</a:t>
            </a:r>
            <a:r>
              <a:rPr lang="en-US" baseline="30000" dirty="0"/>
              <a:t>th</a:t>
            </a:r>
            <a:r>
              <a:rPr lang="en-US" dirty="0"/>
              <a:t>-6</a:t>
            </a:r>
            <a:r>
              <a:rPr lang="en-US" baseline="30000" dirty="0"/>
              <a:t>th</a:t>
            </a:r>
            <a:r>
              <a:rPr lang="en-US" dirty="0"/>
              <a:t> centuries BCE </a:t>
            </a:r>
          </a:p>
        </p:txBody>
      </p:sp>
    </p:spTree>
    <p:extLst>
      <p:ext uri="{BB962C8B-B14F-4D97-AF65-F5344CB8AC3E}">
        <p14:creationId xmlns:p14="http://schemas.microsoft.com/office/powerpoint/2010/main" val="1270782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ack obelisk full.jpg"/>
          <p:cNvPicPr>
            <a:picLocks noChangeAspect="1"/>
          </p:cNvPicPr>
          <p:nvPr/>
        </p:nvPicPr>
        <p:blipFill>
          <a:blip r:embed="rId2" cstate="print"/>
          <a:stretch>
            <a:fillRect/>
          </a:stretch>
        </p:blipFill>
        <p:spPr>
          <a:xfrm>
            <a:off x="3064764" y="1290828"/>
            <a:ext cx="3014472" cy="4276344"/>
          </a:xfrm>
          <a:prstGeom prst="rect">
            <a:avLst/>
          </a:prstGeom>
        </p:spPr>
      </p:pic>
    </p:spTree>
    <p:extLst>
      <p:ext uri="{BB962C8B-B14F-4D97-AF65-F5344CB8AC3E}">
        <p14:creationId xmlns:p14="http://schemas.microsoft.com/office/powerpoint/2010/main" val="812663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2E3B0-EF8F-4D3A-B7AC-09164B9218C9}"/>
              </a:ext>
            </a:extLst>
          </p:cNvPr>
          <p:cNvSpPr>
            <a:spLocks noGrp="1"/>
          </p:cNvSpPr>
          <p:nvPr>
            <p:ph type="title"/>
          </p:nvPr>
        </p:nvSpPr>
        <p:spPr/>
        <p:txBody>
          <a:bodyPr/>
          <a:lstStyle/>
          <a:p>
            <a:r>
              <a:rPr lang="en-US" dirty="0"/>
              <a:t>Checking in on learning</a:t>
            </a:r>
          </a:p>
        </p:txBody>
      </p:sp>
      <p:sp>
        <p:nvSpPr>
          <p:cNvPr id="3" name="Content Placeholder 2">
            <a:extLst>
              <a:ext uri="{FF2B5EF4-FFF2-40B4-BE49-F238E27FC236}">
                <a16:creationId xmlns:a16="http://schemas.microsoft.com/office/drawing/2014/main" id="{B1AFCFF8-2971-4D95-86E8-520C182DA7B4}"/>
              </a:ext>
            </a:extLst>
          </p:cNvPr>
          <p:cNvSpPr>
            <a:spLocks noGrp="1"/>
          </p:cNvSpPr>
          <p:nvPr>
            <p:ph idx="1"/>
          </p:nvPr>
        </p:nvSpPr>
        <p:spPr/>
        <p:txBody>
          <a:bodyPr/>
          <a:lstStyle/>
          <a:p>
            <a:r>
              <a:rPr lang="en-US" dirty="0"/>
              <a:t>The Deuteronomistic History</a:t>
            </a:r>
          </a:p>
        </p:txBody>
      </p:sp>
    </p:spTree>
    <p:extLst>
      <p:ext uri="{BB962C8B-B14F-4D97-AF65-F5344CB8AC3E}">
        <p14:creationId xmlns:p14="http://schemas.microsoft.com/office/powerpoint/2010/main" val="3359364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ack obelisk close.jpg"/>
          <p:cNvPicPr>
            <a:picLocks noChangeAspect="1"/>
          </p:cNvPicPr>
          <p:nvPr/>
        </p:nvPicPr>
        <p:blipFill>
          <a:blip r:embed="rId2" cstate="print"/>
          <a:stretch>
            <a:fillRect/>
          </a:stretch>
        </p:blipFill>
        <p:spPr>
          <a:xfrm>
            <a:off x="1976628" y="1616964"/>
            <a:ext cx="5190744" cy="3624072"/>
          </a:xfrm>
          <a:prstGeom prst="rect">
            <a:avLst/>
          </a:prstGeom>
        </p:spPr>
      </p:pic>
    </p:spTree>
    <p:extLst>
      <p:ext uri="{BB962C8B-B14F-4D97-AF65-F5344CB8AC3E}">
        <p14:creationId xmlns:p14="http://schemas.microsoft.com/office/powerpoint/2010/main" val="1168159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ople of Lachish.jpg"/>
          <p:cNvPicPr>
            <a:picLocks noChangeAspect="1"/>
          </p:cNvPicPr>
          <p:nvPr/>
        </p:nvPicPr>
        <p:blipFill>
          <a:blip r:embed="rId2" cstate="print"/>
          <a:stretch>
            <a:fillRect/>
          </a:stretch>
        </p:blipFill>
        <p:spPr>
          <a:xfrm>
            <a:off x="448021" y="685799"/>
            <a:ext cx="7781579" cy="5176173"/>
          </a:xfrm>
          <a:prstGeom prst="rect">
            <a:avLst/>
          </a:prstGeom>
        </p:spPr>
      </p:pic>
    </p:spTree>
    <p:extLst>
      <p:ext uri="{BB962C8B-B14F-4D97-AF65-F5344CB8AC3E}">
        <p14:creationId xmlns:p14="http://schemas.microsoft.com/office/powerpoint/2010/main" val="433796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Theological readings of history</a:t>
            </a:r>
          </a:p>
        </p:txBody>
      </p:sp>
      <p:sp>
        <p:nvSpPr>
          <p:cNvPr id="3" name="Content Placeholder 2"/>
          <p:cNvSpPr>
            <a:spLocks noGrp="1"/>
          </p:cNvSpPr>
          <p:nvPr>
            <p:ph idx="1"/>
          </p:nvPr>
        </p:nvSpPr>
        <p:spPr/>
        <p:txBody>
          <a:bodyPr/>
          <a:lstStyle/>
          <a:p>
            <a:pPr marL="0" indent="0">
              <a:buNone/>
            </a:pPr>
            <a:r>
              <a:rPr lang="en-US" dirty="0"/>
              <a:t>Why did Israel (north) fall?</a:t>
            </a:r>
          </a:p>
          <a:p>
            <a:pPr marL="0" indent="0">
              <a:buNone/>
            </a:pPr>
            <a:r>
              <a:rPr lang="en-US" dirty="0"/>
              <a:t>“The Deuteronomists were primarily interested in a theological explanation.” (Collins, p. 188)</a:t>
            </a:r>
          </a:p>
          <a:p>
            <a:pPr marL="0" indent="0">
              <a:buNone/>
            </a:pPr>
            <a:endParaRPr lang="en-US" dirty="0"/>
          </a:p>
          <a:p>
            <a:pPr marL="0" indent="0">
              <a:buNone/>
            </a:pPr>
            <a:r>
              <a:rPr lang="en-US" u="sng" dirty="0"/>
              <a:t>2 Kings 17</a:t>
            </a:r>
          </a:p>
          <a:p>
            <a:pPr marL="0" indent="0">
              <a:buNone/>
            </a:pPr>
            <a:endParaRPr lang="en-US" dirty="0"/>
          </a:p>
        </p:txBody>
      </p:sp>
    </p:spTree>
    <p:extLst>
      <p:ext uri="{BB962C8B-B14F-4D97-AF65-F5344CB8AC3E}">
        <p14:creationId xmlns:p14="http://schemas.microsoft.com/office/powerpoint/2010/main" val="3168558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Theological readings of history</a:t>
            </a:r>
          </a:p>
        </p:txBody>
      </p:sp>
      <p:sp>
        <p:nvSpPr>
          <p:cNvPr id="3" name="Content Placeholder 2"/>
          <p:cNvSpPr>
            <a:spLocks noGrp="1"/>
          </p:cNvSpPr>
          <p:nvPr>
            <p:ph idx="1"/>
          </p:nvPr>
        </p:nvSpPr>
        <p:spPr>
          <a:xfrm>
            <a:off x="533400" y="1524000"/>
            <a:ext cx="8229600" cy="4525963"/>
          </a:xfrm>
        </p:spPr>
        <p:txBody>
          <a:bodyPr>
            <a:normAutofit/>
          </a:bodyPr>
          <a:lstStyle/>
          <a:p>
            <a:pPr marL="0" indent="0">
              <a:buNone/>
            </a:pPr>
            <a:r>
              <a:rPr lang="en-US" dirty="0"/>
              <a:t>Why did Judah (the south) fall?</a:t>
            </a:r>
          </a:p>
          <a:p>
            <a:pPr marL="0" indent="0">
              <a:buNone/>
            </a:pPr>
            <a:r>
              <a:rPr lang="en-US" dirty="0"/>
              <a:t>“The Deuteronomistic explanation of these disastrous events is simple, even simplistic. . .” (Collins, p. 192)</a:t>
            </a:r>
          </a:p>
          <a:p>
            <a:endParaRPr lang="en-US" dirty="0"/>
          </a:p>
          <a:p>
            <a:pPr marL="0" indent="0">
              <a:buNone/>
            </a:pPr>
            <a:endParaRPr lang="en-US" dirty="0"/>
          </a:p>
        </p:txBody>
      </p:sp>
    </p:spTree>
    <p:extLst>
      <p:ext uri="{BB962C8B-B14F-4D97-AF65-F5344CB8AC3E}">
        <p14:creationId xmlns:p14="http://schemas.microsoft.com/office/powerpoint/2010/main" val="1164074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Dtr</a:t>
            </a:r>
            <a:r>
              <a:rPr lang="en-US" dirty="0"/>
              <a:t> as a Loser’s History</a:t>
            </a:r>
          </a:p>
        </p:txBody>
      </p:sp>
      <p:sp>
        <p:nvSpPr>
          <p:cNvPr id="3" name="Content Placeholder 2"/>
          <p:cNvSpPr>
            <a:spLocks noGrp="1"/>
          </p:cNvSpPr>
          <p:nvPr>
            <p:ph idx="1"/>
          </p:nvPr>
        </p:nvSpPr>
        <p:spPr/>
        <p:txBody>
          <a:bodyPr/>
          <a:lstStyle/>
          <a:p>
            <a:pPr>
              <a:buNone/>
            </a:pPr>
            <a:r>
              <a:rPr lang="en-US" dirty="0"/>
              <a:t>“While history may be written by the victors, it is often the losers who live to tell its tale.”</a:t>
            </a:r>
          </a:p>
          <a:p>
            <a:pPr>
              <a:buNone/>
            </a:pPr>
            <a:r>
              <a:rPr lang="en-US" dirty="0"/>
              <a:t>(Jacob Wright, “A Nation Conceived in Defeat”)</a:t>
            </a:r>
          </a:p>
          <a:p>
            <a:endParaRPr lang="en-US" dirty="0"/>
          </a:p>
        </p:txBody>
      </p:sp>
    </p:spTree>
    <p:extLst>
      <p:ext uri="{BB962C8B-B14F-4D97-AF65-F5344CB8AC3E}">
        <p14:creationId xmlns:p14="http://schemas.microsoft.com/office/powerpoint/2010/main" val="957684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a:t>
            </a:r>
            <a:r>
              <a:rPr lang="en-US" dirty="0" err="1"/>
              <a:t>DtrH’s</a:t>
            </a:r>
            <a:r>
              <a:rPr lang="en-US" dirty="0"/>
              <a:t> theology</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“It was a merit of this explanation that it encouraged the Jewish people to look to themselves for the cause of their misfortunes, rather than to pity themselves as the victims of history.  But ultimately, this explanation of history would not prove satisfactory.  It placed too much blame on the victims. [Some of the most creative and powerful voices in the Hebrew Bible will challenge and undermine this theology of history].” (Collins, p. 192)</a:t>
            </a:r>
          </a:p>
          <a:p>
            <a:endParaRPr lang="en-US" dirty="0"/>
          </a:p>
        </p:txBody>
      </p:sp>
    </p:spTree>
    <p:extLst>
      <p:ext uri="{BB962C8B-B14F-4D97-AF65-F5344CB8AC3E}">
        <p14:creationId xmlns:p14="http://schemas.microsoft.com/office/powerpoint/2010/main" val="1054005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91D62-6B9F-481C-AF2A-B38CF5ECA0D0}"/>
              </a:ext>
            </a:extLst>
          </p:cNvPr>
          <p:cNvSpPr>
            <a:spLocks noGrp="1"/>
          </p:cNvSpPr>
          <p:nvPr>
            <p:ph type="title"/>
          </p:nvPr>
        </p:nvSpPr>
        <p:spPr/>
        <p:txBody>
          <a:bodyPr>
            <a:normAutofit fontScale="90000"/>
          </a:bodyPr>
          <a:lstStyle/>
          <a:p>
            <a:r>
              <a:rPr lang="en-US" dirty="0"/>
              <a:t>Thomas W. Mann.  </a:t>
            </a:r>
            <a:r>
              <a:rPr lang="en-US" i="1" dirty="0"/>
              <a:t>The Book of the Former Prophets.</a:t>
            </a:r>
            <a:r>
              <a:rPr lang="en-US" dirty="0"/>
              <a:t> Cascade, 2011</a:t>
            </a:r>
          </a:p>
        </p:txBody>
      </p:sp>
      <p:sp>
        <p:nvSpPr>
          <p:cNvPr id="3" name="Content Placeholder 2">
            <a:extLst>
              <a:ext uri="{FF2B5EF4-FFF2-40B4-BE49-F238E27FC236}">
                <a16:creationId xmlns:a16="http://schemas.microsoft.com/office/drawing/2014/main" id="{51C5997D-5933-42B1-999C-B5DE9F33BFB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60793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a:t>
            </a:r>
          </a:p>
        </p:txBody>
      </p:sp>
      <p:sp>
        <p:nvSpPr>
          <p:cNvPr id="3" name="Content Placeholder 2"/>
          <p:cNvSpPr>
            <a:spLocks noGrp="1"/>
          </p:cNvSpPr>
          <p:nvPr>
            <p:ph idx="1"/>
          </p:nvPr>
        </p:nvSpPr>
        <p:spPr/>
        <p:txBody>
          <a:bodyPr/>
          <a:lstStyle/>
          <a:p>
            <a:r>
              <a:rPr lang="en-US" dirty="0"/>
              <a:t>Does knowing how and why </a:t>
            </a:r>
            <a:r>
              <a:rPr lang="en-US" dirty="0" err="1"/>
              <a:t>DtrH</a:t>
            </a:r>
            <a:r>
              <a:rPr lang="en-US" dirty="0"/>
              <a:t> was composed affect  the way you understand it? </a:t>
            </a:r>
          </a:p>
          <a:p>
            <a:r>
              <a:rPr lang="en-US" dirty="0"/>
              <a:t>The way you will preach or teach it? </a:t>
            </a:r>
          </a:p>
          <a:p>
            <a:r>
              <a:rPr lang="en-US" dirty="0"/>
              <a:t>The way you will use it to interpret your own experience?</a:t>
            </a:r>
          </a:p>
        </p:txBody>
      </p:sp>
    </p:spTree>
    <p:extLst>
      <p:ext uri="{BB962C8B-B14F-4D97-AF65-F5344CB8AC3E}">
        <p14:creationId xmlns:p14="http://schemas.microsoft.com/office/powerpoint/2010/main" val="254881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C6CAA-A1DF-48DE-A90F-8E8ED2C76F17}"/>
              </a:ext>
            </a:extLst>
          </p:cNvPr>
          <p:cNvSpPr>
            <a:spLocks noGrp="1"/>
          </p:cNvSpPr>
          <p:nvPr>
            <p:ph type="title"/>
          </p:nvPr>
        </p:nvSpPr>
        <p:spPr/>
        <p:txBody>
          <a:bodyPr/>
          <a:lstStyle/>
          <a:p>
            <a:r>
              <a:rPr lang="en-US" dirty="0"/>
              <a:t>Upcoming assignments</a:t>
            </a:r>
          </a:p>
        </p:txBody>
      </p:sp>
    </p:spTree>
    <p:extLst>
      <p:ext uri="{BB962C8B-B14F-4D97-AF65-F5344CB8AC3E}">
        <p14:creationId xmlns:p14="http://schemas.microsoft.com/office/powerpoint/2010/main" val="1753187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43F57-2396-4443-8816-992BFDA955C1}"/>
              </a:ext>
            </a:extLst>
          </p:cNvPr>
          <p:cNvSpPr>
            <a:spLocks noGrp="1"/>
          </p:cNvSpPr>
          <p:nvPr>
            <p:ph type="title"/>
          </p:nvPr>
        </p:nvSpPr>
        <p:spPr/>
        <p:txBody>
          <a:bodyPr/>
          <a:lstStyle/>
          <a:p>
            <a:r>
              <a:rPr lang="en-US" dirty="0"/>
              <a:t>Its content</a:t>
            </a:r>
          </a:p>
        </p:txBody>
      </p:sp>
      <p:sp>
        <p:nvSpPr>
          <p:cNvPr id="3" name="Content Placeholder 2">
            <a:extLst>
              <a:ext uri="{FF2B5EF4-FFF2-40B4-BE49-F238E27FC236}">
                <a16:creationId xmlns:a16="http://schemas.microsoft.com/office/drawing/2014/main" id="{B887F3FD-9EFD-4B4A-9E48-FEF8FCEF863C}"/>
              </a:ext>
            </a:extLst>
          </p:cNvPr>
          <p:cNvSpPr>
            <a:spLocks noGrp="1"/>
          </p:cNvSpPr>
          <p:nvPr>
            <p:ph idx="1"/>
          </p:nvPr>
        </p:nvSpPr>
        <p:spPr/>
        <p:txBody>
          <a:bodyPr/>
          <a:lstStyle/>
          <a:p>
            <a:r>
              <a:rPr lang="en-US" dirty="0"/>
              <a:t>Brief outline</a:t>
            </a:r>
          </a:p>
        </p:txBody>
      </p:sp>
    </p:spTree>
    <p:extLst>
      <p:ext uri="{BB962C8B-B14F-4D97-AF65-F5344CB8AC3E}">
        <p14:creationId xmlns:p14="http://schemas.microsoft.com/office/powerpoint/2010/main" val="4034313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David</a:t>
            </a:r>
          </a:p>
        </p:txBody>
      </p:sp>
      <p:sp>
        <p:nvSpPr>
          <p:cNvPr id="3" name="Content Placeholder 2"/>
          <p:cNvSpPr>
            <a:spLocks noGrp="1"/>
          </p:cNvSpPr>
          <p:nvPr>
            <p:ph idx="1"/>
          </p:nvPr>
        </p:nvSpPr>
        <p:spPr/>
        <p:txBody>
          <a:bodyPr/>
          <a:lstStyle/>
          <a:p>
            <a:r>
              <a:rPr lang="en-US" dirty="0"/>
              <a:t>1 Samuel 17</a:t>
            </a:r>
          </a:p>
          <a:p>
            <a:pPr marL="0" indent="0">
              <a:buNone/>
            </a:pPr>
            <a:endParaRPr lang="en-US" dirty="0"/>
          </a:p>
        </p:txBody>
      </p:sp>
    </p:spTree>
    <p:extLst>
      <p:ext uri="{BB962C8B-B14F-4D97-AF65-F5344CB8AC3E}">
        <p14:creationId xmlns:p14="http://schemas.microsoft.com/office/powerpoint/2010/main" val="2305897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4762500" cy="414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3146" y="685800"/>
            <a:ext cx="4336784"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7302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Samuel 7</a:t>
            </a:r>
          </a:p>
        </p:txBody>
      </p:sp>
      <p:sp>
        <p:nvSpPr>
          <p:cNvPr id="3" name="Content Placeholder 2"/>
          <p:cNvSpPr>
            <a:spLocks noGrp="1"/>
          </p:cNvSpPr>
          <p:nvPr>
            <p:ph idx="1"/>
          </p:nvPr>
        </p:nvSpPr>
        <p:spPr/>
        <p:txBody>
          <a:bodyPr/>
          <a:lstStyle/>
          <a:p>
            <a:pPr marL="0" indent="0">
              <a:buNone/>
            </a:pPr>
            <a:r>
              <a:rPr lang="en-US" dirty="0"/>
              <a:t> </a:t>
            </a:r>
          </a:p>
          <a:p>
            <a:pPr marL="0" indent="0">
              <a:buNone/>
            </a:pPr>
            <a:r>
              <a:rPr lang="en-US" dirty="0"/>
              <a:t>“Second Samuel 7 is one of the key passages in the Hebrew Bible.” (Collins, p. 156)</a:t>
            </a:r>
          </a:p>
          <a:p>
            <a:endParaRPr lang="en-US" dirty="0"/>
          </a:p>
          <a:p>
            <a:endParaRPr lang="en-US" dirty="0"/>
          </a:p>
        </p:txBody>
      </p:sp>
    </p:spTree>
    <p:extLst>
      <p:ext uri="{BB962C8B-B14F-4D97-AF65-F5344CB8AC3E}">
        <p14:creationId xmlns:p14="http://schemas.microsoft.com/office/powerpoint/2010/main" val="2481377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Samuel 7</a:t>
            </a:r>
          </a:p>
        </p:txBody>
      </p:sp>
      <p:sp>
        <p:nvSpPr>
          <p:cNvPr id="3" name="Content Placeholder 2"/>
          <p:cNvSpPr>
            <a:spLocks noGrp="1"/>
          </p:cNvSpPr>
          <p:nvPr>
            <p:ph idx="1"/>
          </p:nvPr>
        </p:nvSpPr>
        <p:spPr/>
        <p:txBody>
          <a:bodyPr/>
          <a:lstStyle/>
          <a:p>
            <a:pPr marL="0" indent="0">
              <a:buNone/>
            </a:pPr>
            <a:endParaRPr lang="en-US" dirty="0"/>
          </a:p>
          <a:p>
            <a:endParaRPr lang="en-US" dirty="0"/>
          </a:p>
        </p:txBody>
      </p:sp>
      <p:graphicFrame>
        <p:nvGraphicFramePr>
          <p:cNvPr id="4" name="Diagram 3"/>
          <p:cNvGraphicFramePr/>
          <p:nvPr/>
        </p:nvGraphicFramePr>
        <p:xfrm>
          <a:off x="1066800" y="1143000"/>
          <a:ext cx="7467600"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David</a:t>
            </a:r>
          </a:p>
        </p:txBody>
      </p:sp>
      <p:sp>
        <p:nvSpPr>
          <p:cNvPr id="3" name="Content Placeholder 2"/>
          <p:cNvSpPr>
            <a:spLocks noGrp="1"/>
          </p:cNvSpPr>
          <p:nvPr>
            <p:ph idx="1"/>
          </p:nvPr>
        </p:nvSpPr>
        <p:spPr/>
        <p:txBody>
          <a:bodyPr/>
          <a:lstStyle/>
          <a:p>
            <a:r>
              <a:rPr lang="en-US" dirty="0"/>
              <a:t>2 Samuel 11</a:t>
            </a:r>
          </a:p>
          <a:p>
            <a:pPr lvl="1"/>
            <a:r>
              <a:rPr lang="en-US" dirty="0">
                <a:solidFill>
                  <a:srgbClr val="FF0000"/>
                </a:solidFill>
              </a:rPr>
              <a:t>Does the narrator approve?</a:t>
            </a:r>
          </a:p>
          <a:p>
            <a:pPr marL="0" indent="0">
              <a:buNone/>
            </a:pPr>
            <a:endParaRPr lang="en-US" dirty="0"/>
          </a:p>
        </p:txBody>
      </p:sp>
    </p:spTree>
    <p:extLst>
      <p:ext uri="{BB962C8B-B14F-4D97-AF65-F5344CB8AC3E}">
        <p14:creationId xmlns:p14="http://schemas.microsoft.com/office/powerpoint/2010/main" val="3818598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David</a:t>
            </a:r>
          </a:p>
        </p:txBody>
      </p:sp>
      <p:sp>
        <p:nvSpPr>
          <p:cNvPr id="3" name="Content Placeholder 2"/>
          <p:cNvSpPr>
            <a:spLocks noGrp="1"/>
          </p:cNvSpPr>
          <p:nvPr>
            <p:ph idx="1"/>
          </p:nvPr>
        </p:nvSpPr>
        <p:spPr/>
        <p:txBody>
          <a:bodyPr/>
          <a:lstStyle/>
          <a:p>
            <a:r>
              <a:rPr lang="en-US" dirty="0"/>
              <a:t>2 Samuel 12</a:t>
            </a:r>
          </a:p>
          <a:p>
            <a:pPr marL="0" indent="0">
              <a:buNone/>
            </a:pPr>
            <a:r>
              <a:rPr lang="en-US" dirty="0">
                <a:solidFill>
                  <a:srgbClr val="FF0000"/>
                </a:solidFill>
              </a:rPr>
              <a:t>Does the punishment end with the death of the child?</a:t>
            </a:r>
          </a:p>
          <a:p>
            <a:pPr marL="0" indent="0">
              <a:buNone/>
            </a:pPr>
            <a:endParaRPr lang="en-US" dirty="0"/>
          </a:p>
        </p:txBody>
      </p:sp>
    </p:spTree>
    <p:extLst>
      <p:ext uri="{BB962C8B-B14F-4D97-AF65-F5344CB8AC3E}">
        <p14:creationId xmlns:p14="http://schemas.microsoft.com/office/powerpoint/2010/main" val="1826719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1746</TotalTime>
  <Words>550</Words>
  <Application>Microsoft Office PowerPoint</Application>
  <PresentationFormat>On-screen Show (4:3)</PresentationFormat>
  <Paragraphs>76</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Checking in with you</vt:lpstr>
      <vt:lpstr>Checking in on learning</vt:lpstr>
      <vt:lpstr>Its content</vt:lpstr>
      <vt:lpstr>Assessing David</vt:lpstr>
      <vt:lpstr>PowerPoint Presentation</vt:lpstr>
      <vt:lpstr>2 Samuel 7</vt:lpstr>
      <vt:lpstr>2 Samuel 7</vt:lpstr>
      <vt:lpstr>Assessing David</vt:lpstr>
      <vt:lpstr>Assessing David</vt:lpstr>
      <vt:lpstr>Kings and the law </vt:lpstr>
      <vt:lpstr>Evaluating Solomon</vt:lpstr>
      <vt:lpstr>PowerPoint Presentation</vt:lpstr>
      <vt:lpstr>Evaluating Solomon</vt:lpstr>
      <vt:lpstr>Evaluating Solomon</vt:lpstr>
      <vt:lpstr>Other factors in history?</vt:lpstr>
      <vt:lpstr>Social legacies of Monarchy</vt:lpstr>
      <vt:lpstr>1-2 Kings:  International relations</vt:lpstr>
      <vt:lpstr>1-2 Kings:  The Fate of the Kingdoms</vt:lpstr>
      <vt:lpstr>PowerPoint Presentation</vt:lpstr>
      <vt:lpstr>PowerPoint Presentation</vt:lpstr>
      <vt:lpstr>PowerPoint Presentation</vt:lpstr>
      <vt:lpstr>Theological readings of history</vt:lpstr>
      <vt:lpstr>Theological readings of history</vt:lpstr>
      <vt:lpstr>Dtr as a Loser’s History</vt:lpstr>
      <vt:lpstr>Evaluating DtrH’s theology</vt:lpstr>
      <vt:lpstr>Thomas W. Mann.  The Book of the Former Prophets. Cascade, 2011</vt:lpstr>
      <vt:lpstr>So What?</vt:lpstr>
      <vt:lpstr>Upcoming assignments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jobrien</dc:creator>
  <cp:lastModifiedBy>Julia</cp:lastModifiedBy>
  <cp:revision>33</cp:revision>
  <cp:lastPrinted>2018-03-15T15:56:01Z</cp:lastPrinted>
  <dcterms:created xsi:type="dcterms:W3CDTF">2012-12-03T16:17:41Z</dcterms:created>
  <dcterms:modified xsi:type="dcterms:W3CDTF">2020-03-20T20:22:21Z</dcterms:modified>
</cp:coreProperties>
</file>