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9" r:id="rId4"/>
    <p:sldId id="260" r:id="rId5"/>
    <p:sldId id="261" r:id="rId6"/>
    <p:sldId id="262" r:id="rId7"/>
    <p:sldId id="258" r:id="rId8"/>
    <p:sldId id="257" r:id="rId9"/>
    <p:sldId id="272"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4" d="100"/>
          <a:sy n="114" d="100"/>
        </p:scale>
        <p:origin x="36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11/2/2016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11/2/2016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11/2/2016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Definition of leadership</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16145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Peter </a:t>
            </a:r>
            <a:r>
              <a:rPr lang="en-US" dirty="0" err="1"/>
              <a:t>drucker</a:t>
            </a:r>
            <a:endParaRPr lang="en-US" dirty="0"/>
          </a:p>
        </p:txBody>
      </p:sp>
      <p:sp>
        <p:nvSpPr>
          <p:cNvPr id="3" name="Content Placeholder 2"/>
          <p:cNvSpPr>
            <a:spLocks noGrp="1"/>
          </p:cNvSpPr>
          <p:nvPr>
            <p:ph idx="1"/>
          </p:nvPr>
        </p:nvSpPr>
        <p:spPr>
          <a:xfrm>
            <a:off x="1451579" y="2015732"/>
            <a:ext cx="9603275" cy="3892087"/>
          </a:xfrm>
        </p:spPr>
        <p:txBody>
          <a:bodyPr>
            <a:normAutofit/>
          </a:bodyPr>
          <a:lstStyle/>
          <a:p>
            <a:r>
              <a:rPr lang="en-US" dirty="0"/>
              <a:t>1909-2005</a:t>
            </a:r>
          </a:p>
          <a:p>
            <a:r>
              <a:rPr lang="en-US" dirty="0"/>
              <a:t>Founder of “modern management”</a:t>
            </a:r>
          </a:p>
          <a:p>
            <a:r>
              <a:rPr lang="en-US" dirty="0"/>
              <a:t>Invented “management by objective”</a:t>
            </a:r>
          </a:p>
          <a:p>
            <a:r>
              <a:rPr lang="en-US" dirty="0"/>
              <a:t>Books – </a:t>
            </a:r>
            <a:r>
              <a:rPr lang="en-US" i="1" dirty="0"/>
              <a:t>The Effective Executive; The Practice of Management; Concept of the Corporation</a:t>
            </a:r>
          </a:p>
          <a:p>
            <a:r>
              <a:rPr lang="en-US" dirty="0"/>
              <a:t>Born in Austria, moved to England in 1933, then to America, eventually settled in California, taught at Claremont Graduate University</a:t>
            </a:r>
          </a:p>
          <a:p>
            <a:r>
              <a:rPr lang="en-US" dirty="0"/>
              <a:t>Influence by economist Joseph </a:t>
            </a:r>
            <a:r>
              <a:rPr lang="en-US" dirty="0" err="1"/>
              <a:t>Shumpeter</a:t>
            </a:r>
            <a:r>
              <a:rPr lang="en-US" dirty="0"/>
              <a:t>, John Maynard Keynes</a:t>
            </a:r>
          </a:p>
          <a:p>
            <a:r>
              <a:rPr lang="en-US" dirty="0"/>
              <a:t>Jewish parents who converted to Christianity, raised in a “liberal Lutheran household”</a:t>
            </a:r>
          </a:p>
          <a:p>
            <a:endParaRPr lang="en-US" dirty="0"/>
          </a:p>
        </p:txBody>
      </p:sp>
      <p:pic>
        <p:nvPicPr>
          <p:cNvPr id="4" name="Picture 3"/>
          <p:cNvPicPr>
            <a:picLocks noChangeAspect="1"/>
          </p:cNvPicPr>
          <p:nvPr/>
        </p:nvPicPr>
        <p:blipFill>
          <a:blip r:embed="rId2"/>
          <a:stretch>
            <a:fillRect/>
          </a:stretch>
        </p:blipFill>
        <p:spPr>
          <a:xfrm>
            <a:off x="5774510" y="406427"/>
            <a:ext cx="5191125" cy="2419350"/>
          </a:xfrm>
          <a:prstGeom prst="rect">
            <a:avLst/>
          </a:prstGeom>
        </p:spPr>
      </p:pic>
    </p:spTree>
    <p:extLst>
      <p:ext uri="{BB962C8B-B14F-4D97-AF65-F5344CB8AC3E}">
        <p14:creationId xmlns:p14="http://schemas.microsoft.com/office/powerpoint/2010/main" val="2099445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Drucker on leadership</a:t>
            </a:r>
          </a:p>
        </p:txBody>
      </p:sp>
      <p:sp>
        <p:nvSpPr>
          <p:cNvPr id="3" name="Content Placeholder 2"/>
          <p:cNvSpPr>
            <a:spLocks noGrp="1"/>
          </p:cNvSpPr>
          <p:nvPr>
            <p:ph idx="1"/>
          </p:nvPr>
        </p:nvSpPr>
        <p:spPr/>
        <p:txBody>
          <a:bodyPr/>
          <a:lstStyle/>
          <a:p>
            <a:pPr marL="0" indent="0">
              <a:buNone/>
            </a:pPr>
            <a:r>
              <a:rPr lang="en-US" dirty="0"/>
              <a:t>: “The only definition of a leader is someone who has followers.”</a:t>
            </a:r>
          </a:p>
        </p:txBody>
      </p:sp>
    </p:spTree>
    <p:extLst>
      <p:ext uri="{BB962C8B-B14F-4D97-AF65-F5344CB8AC3E}">
        <p14:creationId xmlns:p14="http://schemas.microsoft.com/office/powerpoint/2010/main" val="3406611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Drucker on leadership</a:t>
            </a:r>
          </a:p>
        </p:txBody>
      </p:sp>
      <p:sp>
        <p:nvSpPr>
          <p:cNvPr id="3" name="Content Placeholder 2"/>
          <p:cNvSpPr>
            <a:spLocks noGrp="1"/>
          </p:cNvSpPr>
          <p:nvPr>
            <p:ph idx="1"/>
          </p:nvPr>
        </p:nvSpPr>
        <p:spPr/>
        <p:txBody>
          <a:bodyPr>
            <a:normAutofit lnSpcReduction="10000"/>
          </a:bodyPr>
          <a:lstStyle/>
          <a:p>
            <a:r>
              <a:rPr lang="en-US" dirty="0"/>
              <a:t>Effective leadership is not about making speeches or being liked; leadership is defined by results not attributes.</a:t>
            </a:r>
          </a:p>
          <a:p>
            <a:r>
              <a:rPr lang="en-US" dirty="0"/>
              <a:t>There is nothing quite so useless as doing with great efficiency something that should not be done at all.</a:t>
            </a:r>
          </a:p>
          <a:p>
            <a:r>
              <a:rPr lang="en-US" dirty="0"/>
              <a:t>What gets measured gets improved.</a:t>
            </a:r>
          </a:p>
          <a:p>
            <a:r>
              <a:rPr lang="en-US" dirty="0"/>
              <a:t>So much of what we call management consists of making it difficult for people to work.</a:t>
            </a:r>
          </a:p>
          <a:p>
            <a:r>
              <a:rPr lang="en-US" dirty="0"/>
              <a:t>People who don't take risks generally make about two big mistakes a year. People who do take risks generally make about two big mistakes a year.</a:t>
            </a:r>
          </a:p>
          <a:p>
            <a:endParaRPr lang="en-US" dirty="0"/>
          </a:p>
        </p:txBody>
      </p:sp>
    </p:spTree>
    <p:extLst>
      <p:ext uri="{BB962C8B-B14F-4D97-AF65-F5344CB8AC3E}">
        <p14:creationId xmlns:p14="http://schemas.microsoft.com/office/powerpoint/2010/main" val="378830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Drucker on leadership</a:t>
            </a:r>
          </a:p>
        </p:txBody>
      </p:sp>
      <p:sp>
        <p:nvSpPr>
          <p:cNvPr id="3" name="Content Placeholder 2"/>
          <p:cNvSpPr>
            <a:spLocks noGrp="1"/>
          </p:cNvSpPr>
          <p:nvPr>
            <p:ph idx="1"/>
          </p:nvPr>
        </p:nvSpPr>
        <p:spPr/>
        <p:txBody>
          <a:bodyPr/>
          <a:lstStyle/>
          <a:p>
            <a:r>
              <a:rPr lang="en-US" dirty="0"/>
              <a:t>Meetings are by definition a concession to a deficient organization. For one either meets or one works. One cannot do both at the same time.</a:t>
            </a:r>
          </a:p>
          <a:p>
            <a:r>
              <a:rPr lang="en-US" dirty="0"/>
              <a:t>Long-range planning does not deal with the future decisions, but with the future of present decisions.</a:t>
            </a:r>
          </a:p>
          <a:p>
            <a:r>
              <a:rPr lang="en-US" dirty="0"/>
              <a:t>Management is doing things right.  Leadership is doing the right things</a:t>
            </a:r>
          </a:p>
          <a:p>
            <a:endParaRPr lang="en-US" dirty="0"/>
          </a:p>
        </p:txBody>
      </p:sp>
    </p:spTree>
    <p:extLst>
      <p:ext uri="{BB962C8B-B14F-4D97-AF65-F5344CB8AC3E}">
        <p14:creationId xmlns:p14="http://schemas.microsoft.com/office/powerpoint/2010/main" val="1646718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also…</a:t>
            </a:r>
          </a:p>
        </p:txBody>
      </p:sp>
      <p:sp>
        <p:nvSpPr>
          <p:cNvPr id="3" name="Content Placeholder 2"/>
          <p:cNvSpPr>
            <a:spLocks noGrp="1"/>
          </p:cNvSpPr>
          <p:nvPr>
            <p:ph idx="1"/>
          </p:nvPr>
        </p:nvSpPr>
        <p:spPr/>
        <p:txBody>
          <a:bodyPr/>
          <a:lstStyle/>
          <a:p>
            <a:r>
              <a:rPr lang="en-US" dirty="0"/>
              <a:t>Purpose of a business is to serve customers, profit is necessary in order to keep doing that.</a:t>
            </a:r>
          </a:p>
        </p:txBody>
      </p:sp>
    </p:spTree>
    <p:extLst>
      <p:ext uri="{BB962C8B-B14F-4D97-AF65-F5344CB8AC3E}">
        <p14:creationId xmlns:p14="http://schemas.microsoft.com/office/powerpoint/2010/main" val="3390092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Kohlberg and </a:t>
            </a:r>
            <a:r>
              <a:rPr lang="en-US" dirty="0" err="1"/>
              <a:t>gilligan</a:t>
            </a:r>
            <a:endParaRPr lang="en-US" dirty="0"/>
          </a:p>
        </p:txBody>
      </p:sp>
      <p:sp>
        <p:nvSpPr>
          <p:cNvPr id="3" name="Content Placeholder 2"/>
          <p:cNvSpPr>
            <a:spLocks noGrp="1"/>
          </p:cNvSpPr>
          <p:nvPr>
            <p:ph idx="1"/>
          </p:nvPr>
        </p:nvSpPr>
        <p:spPr/>
        <p:txBody>
          <a:bodyPr/>
          <a:lstStyle/>
          <a:p>
            <a:r>
              <a:rPr lang="en-US" dirty="0"/>
              <a:t>Lawrence Kohlberg – theory of moral development</a:t>
            </a:r>
          </a:p>
          <a:p>
            <a:r>
              <a:rPr lang="en-US" dirty="0"/>
              <a:t>Highest stage -- </a:t>
            </a:r>
            <a:r>
              <a:rPr lang="en-US" b="1" dirty="0"/>
              <a:t> Universal Principles</a:t>
            </a:r>
            <a:r>
              <a:rPr lang="en-US" dirty="0"/>
              <a:t>. People at this stage have developed their own set of moral guidelines which may or may not fit the law. The principles apply to everyone.</a:t>
            </a:r>
          </a:p>
          <a:p>
            <a:r>
              <a:rPr lang="en-US" dirty="0"/>
              <a:t>E.g. human rights, justice and equality. The person will be prepared to act to defend these principles even if it means going against the rest of society in the process and having to pay the consequences of disapproval and or imprisonment.</a:t>
            </a:r>
          </a:p>
          <a:p>
            <a:endParaRPr lang="en-US" dirty="0"/>
          </a:p>
        </p:txBody>
      </p:sp>
    </p:spTree>
    <p:extLst>
      <p:ext uri="{BB962C8B-B14F-4D97-AF65-F5344CB8AC3E}">
        <p14:creationId xmlns:p14="http://schemas.microsoft.com/office/powerpoint/2010/main" val="2968710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Kohlberg and Gilligan	</a:t>
            </a:r>
          </a:p>
        </p:txBody>
      </p:sp>
      <p:sp>
        <p:nvSpPr>
          <p:cNvPr id="3" name="Content Placeholder 2"/>
          <p:cNvSpPr>
            <a:spLocks noGrp="1"/>
          </p:cNvSpPr>
          <p:nvPr>
            <p:ph idx="1"/>
          </p:nvPr>
        </p:nvSpPr>
        <p:spPr/>
        <p:txBody>
          <a:bodyPr/>
          <a:lstStyle/>
          <a:p>
            <a:r>
              <a:rPr lang="en-US" dirty="0"/>
              <a:t>Carol Gilligan – student of Kohlberg, developed a feminist critique of his work</a:t>
            </a:r>
          </a:p>
          <a:p>
            <a:r>
              <a:rPr lang="en-US" dirty="0"/>
              <a:t>Gilligan argued that males and females are often socialized differently, and females are more apt than males to stress interpersonal relationships and take responsibility for the well-being of others. </a:t>
            </a:r>
          </a:p>
          <a:p>
            <a:pPr lvl="0"/>
            <a:r>
              <a:rPr lang="en-US" dirty="0"/>
              <a:t>Care based morality </a:t>
            </a:r>
          </a:p>
          <a:p>
            <a:pPr lvl="1"/>
            <a:r>
              <a:rPr lang="en-US" dirty="0"/>
              <a:t>Emphasizes interconnectedness and universality.</a:t>
            </a:r>
          </a:p>
          <a:p>
            <a:pPr lvl="1"/>
            <a:r>
              <a:rPr lang="en-US" dirty="0"/>
              <a:t>Acting justly means avoiding violence and helping those in need.</a:t>
            </a:r>
          </a:p>
          <a:p>
            <a:pPr lvl="1"/>
            <a:r>
              <a:rPr lang="en-US" dirty="0"/>
              <a:t>Relationships matter</a:t>
            </a:r>
          </a:p>
          <a:p>
            <a:endParaRPr lang="en-US" dirty="0"/>
          </a:p>
        </p:txBody>
      </p:sp>
    </p:spTree>
    <p:extLst>
      <p:ext uri="{BB962C8B-B14F-4D97-AF65-F5344CB8AC3E}">
        <p14:creationId xmlns:p14="http://schemas.microsoft.com/office/powerpoint/2010/main" val="3011284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is</a:t>
            </a:r>
          </a:p>
        </p:txBody>
      </p:sp>
      <p:sp>
        <p:nvSpPr>
          <p:cNvPr id="3" name="Content Placeholder 2"/>
          <p:cNvSpPr>
            <a:spLocks noGrp="1"/>
          </p:cNvSpPr>
          <p:nvPr>
            <p:ph idx="1"/>
          </p:nvPr>
        </p:nvSpPr>
        <p:spPr/>
        <p:txBody>
          <a:bodyPr/>
          <a:lstStyle/>
          <a:p>
            <a:r>
              <a:rPr lang="en-US" dirty="0"/>
              <a:t>Leadership is choosing the proper balance of relationship, task, and preparation to help God’s people move further into God’s reign/kingdom.</a:t>
            </a:r>
          </a:p>
        </p:txBody>
      </p:sp>
    </p:spTree>
    <p:extLst>
      <p:ext uri="{BB962C8B-B14F-4D97-AF65-F5344CB8AC3E}">
        <p14:creationId xmlns:p14="http://schemas.microsoft.com/office/powerpoint/2010/main" val="1015342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9"/>
          <p:cNvPicPr>
            <a:picLocks noGrp="1" noChangeAspect="1"/>
          </p:cNvPicPr>
          <p:nvPr>
            <p:ph idx="1"/>
          </p:nvPr>
        </p:nvPicPr>
        <p:blipFill>
          <a:blip r:embed="rId2"/>
          <a:stretch>
            <a:fillRect/>
          </a:stretch>
        </p:blipFill>
        <p:spPr>
          <a:xfrm>
            <a:off x="3280726" y="2147210"/>
            <a:ext cx="5944872" cy="3187468"/>
          </a:xfrm>
          <a:prstGeom prst="rect">
            <a:avLst/>
          </a:prstGeom>
        </p:spPr>
      </p:pic>
    </p:spTree>
    <p:extLst>
      <p:ext uri="{BB962C8B-B14F-4D97-AF65-F5344CB8AC3E}">
        <p14:creationId xmlns:p14="http://schemas.microsoft.com/office/powerpoint/2010/main" val="3306456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definitions</a:t>
            </a:r>
          </a:p>
        </p:txBody>
      </p:sp>
      <p:sp>
        <p:nvSpPr>
          <p:cNvPr id="3" name="Content Placeholder 2"/>
          <p:cNvSpPr>
            <a:spLocks noGrp="1"/>
          </p:cNvSpPr>
          <p:nvPr>
            <p:ph idx="1"/>
          </p:nvPr>
        </p:nvSpPr>
        <p:spPr/>
        <p:txBody>
          <a:bodyPr/>
          <a:lstStyle/>
          <a:p>
            <a:r>
              <a:rPr lang="en-US" dirty="0"/>
              <a:t>"Leadership is accomplishing things that reach beyond solitary abilities by acting — and getting others to act — with a maturity that surpasses limited self-interest." -- John Baker, president of READY Thinking, an organizational and leadership development firm. </a:t>
            </a:r>
          </a:p>
          <a:p>
            <a:pPr marL="0" indent="0">
              <a:buNone/>
            </a:pPr>
            <a:endParaRPr lang="en-US" dirty="0"/>
          </a:p>
          <a:p>
            <a:r>
              <a:rPr lang="en-US" dirty="0"/>
              <a:t>"To paraphrase Dwight D. Eisenhower, 'leadership is the art of getting others to do things you want done and feel good about it.' I would go so far as to say the goal is to get the person to embrace the "mission" and own it." -- Dale Hamby, a former Army major </a:t>
            </a:r>
          </a:p>
        </p:txBody>
      </p:sp>
    </p:spTree>
    <p:extLst>
      <p:ext uri="{BB962C8B-B14F-4D97-AF65-F5344CB8AC3E}">
        <p14:creationId xmlns:p14="http://schemas.microsoft.com/office/powerpoint/2010/main" val="1964570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definitions</a:t>
            </a:r>
          </a:p>
        </p:txBody>
      </p:sp>
      <p:sp>
        <p:nvSpPr>
          <p:cNvPr id="3" name="Content Placeholder 2"/>
          <p:cNvSpPr>
            <a:spLocks noGrp="1"/>
          </p:cNvSpPr>
          <p:nvPr>
            <p:ph idx="1"/>
          </p:nvPr>
        </p:nvSpPr>
        <p:spPr>
          <a:xfrm>
            <a:off x="1451579" y="2015732"/>
            <a:ext cx="9603275" cy="3812574"/>
          </a:xfrm>
        </p:spPr>
        <p:txBody>
          <a:bodyPr>
            <a:normAutofit/>
          </a:bodyPr>
          <a:lstStyle/>
          <a:p>
            <a:r>
              <a:rPr lang="en-US" dirty="0"/>
              <a:t>"A leader isn't limited to those with positional authority. Leadership, instead, is defined alternatively as someone who influences others to achieve a common goal. This would represent the work and contributions of anyone who serves in this capacity." -- Barbara Steel, senior vice president of leadership effectiveness at Zenger Folkman </a:t>
            </a:r>
          </a:p>
          <a:p>
            <a:endParaRPr lang="en-US" dirty="0"/>
          </a:p>
          <a:p>
            <a:r>
              <a:rPr lang="en-US" dirty="0"/>
              <a:t>"Leadership is getting people to want to follow. That requires engaging them passionately, from the heart, and requires persuading people to change. Management is tactical; leadership is strategic." -- Tom Kennedy, a certified management consultant and principal of The Kennedy Group.</a:t>
            </a:r>
          </a:p>
        </p:txBody>
      </p:sp>
    </p:spTree>
    <p:extLst>
      <p:ext uri="{BB962C8B-B14F-4D97-AF65-F5344CB8AC3E}">
        <p14:creationId xmlns:p14="http://schemas.microsoft.com/office/powerpoint/2010/main" val="3371620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definitions</a:t>
            </a:r>
          </a:p>
        </p:txBody>
      </p:sp>
      <p:sp>
        <p:nvSpPr>
          <p:cNvPr id="3" name="Content Placeholder 2"/>
          <p:cNvSpPr>
            <a:spLocks noGrp="1"/>
          </p:cNvSpPr>
          <p:nvPr>
            <p:ph idx="1"/>
          </p:nvPr>
        </p:nvSpPr>
        <p:spPr/>
        <p:txBody>
          <a:bodyPr/>
          <a:lstStyle/>
          <a:p>
            <a:r>
              <a:rPr lang="en-US" dirty="0"/>
              <a:t>"Leadership is when you give of yourself for the greater good of others with no expectation of reward. It's that willingness to jump in a ditch with your whole team so that the next time they fall in, everyone understands the best and easiest way to get out. As I deal mostly with military families who need guidance towards a sustainable future, leadership is absolutely concerned with getting down in the trenches to do the dirty work." -- Roxanne Reed, executive director of the Military Spouse Foundation.</a:t>
            </a:r>
          </a:p>
        </p:txBody>
      </p:sp>
    </p:spTree>
    <p:extLst>
      <p:ext uri="{BB962C8B-B14F-4D97-AF65-F5344CB8AC3E}">
        <p14:creationId xmlns:p14="http://schemas.microsoft.com/office/powerpoint/2010/main" val="1194516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definitions</a:t>
            </a:r>
          </a:p>
        </p:txBody>
      </p:sp>
      <p:sp>
        <p:nvSpPr>
          <p:cNvPr id="3" name="Content Placeholder 2"/>
          <p:cNvSpPr>
            <a:spLocks noGrp="1"/>
          </p:cNvSpPr>
          <p:nvPr>
            <p:ph idx="1"/>
          </p:nvPr>
        </p:nvSpPr>
        <p:spPr/>
        <p:txBody>
          <a:bodyPr/>
          <a:lstStyle/>
          <a:p>
            <a:r>
              <a:rPr lang="en-US" dirty="0"/>
              <a:t>Leadership is a process of social influence, which maximizes the efforts of others, towards the achievement of a goal.  -- Kevin Kruse is the creator of the Leading for Employee Engagement eLearning program for managers. and author of the bestselling book, Employee Engagement 2.0.</a:t>
            </a:r>
          </a:p>
        </p:txBody>
      </p:sp>
    </p:spTree>
    <p:extLst>
      <p:ext uri="{BB962C8B-B14F-4D97-AF65-F5344CB8AC3E}">
        <p14:creationId xmlns:p14="http://schemas.microsoft.com/office/powerpoint/2010/main" val="208675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is…</a:t>
            </a:r>
          </a:p>
        </p:txBody>
      </p:sp>
      <p:sp>
        <p:nvSpPr>
          <p:cNvPr id="3" name="Content Placeholder 2"/>
          <p:cNvSpPr>
            <a:spLocks noGrp="1"/>
          </p:cNvSpPr>
          <p:nvPr>
            <p:ph idx="1"/>
          </p:nvPr>
        </p:nvSpPr>
        <p:spPr/>
        <p:txBody>
          <a:bodyPr/>
          <a:lstStyle/>
          <a:p>
            <a:r>
              <a:rPr lang="en-US" dirty="0"/>
              <a:t>Making vision a reality</a:t>
            </a:r>
          </a:p>
          <a:p>
            <a:r>
              <a:rPr lang="en-US" dirty="0"/>
              <a:t>Knowing what to do</a:t>
            </a:r>
          </a:p>
          <a:p>
            <a:r>
              <a:rPr lang="en-US" dirty="0"/>
              <a:t>Seeing the future and bringing into focus</a:t>
            </a:r>
          </a:p>
          <a:p>
            <a:r>
              <a:rPr lang="en-US" dirty="0"/>
              <a:t>Making stuff happen!!</a:t>
            </a:r>
          </a:p>
        </p:txBody>
      </p:sp>
    </p:spTree>
    <p:extLst>
      <p:ext uri="{BB962C8B-B14F-4D97-AF65-F5344CB8AC3E}">
        <p14:creationId xmlns:p14="http://schemas.microsoft.com/office/powerpoint/2010/main" val="3753905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 is…</a:t>
            </a:r>
          </a:p>
        </p:txBody>
      </p:sp>
      <p:sp>
        <p:nvSpPr>
          <p:cNvPr id="3" name="Content Placeholder 2"/>
          <p:cNvSpPr>
            <a:spLocks noGrp="1"/>
          </p:cNvSpPr>
          <p:nvPr>
            <p:ph idx="1"/>
          </p:nvPr>
        </p:nvSpPr>
        <p:spPr/>
        <p:txBody>
          <a:bodyPr/>
          <a:lstStyle/>
          <a:p>
            <a:r>
              <a:rPr lang="en-US" dirty="0"/>
              <a:t>To help a group reach a commonly agreed upon goal</a:t>
            </a:r>
          </a:p>
          <a:p>
            <a:r>
              <a:rPr lang="en-US" dirty="0"/>
              <a:t>To bring others together</a:t>
            </a:r>
          </a:p>
          <a:p>
            <a:endParaRPr lang="en-US" dirty="0"/>
          </a:p>
        </p:txBody>
      </p:sp>
    </p:spTree>
    <p:extLst>
      <p:ext uri="{BB962C8B-B14F-4D97-AF65-F5344CB8AC3E}">
        <p14:creationId xmlns:p14="http://schemas.microsoft.com/office/powerpoint/2010/main" val="3913346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fontAlgn="base"/>
            <a:r>
              <a:rPr lang="en-US" dirty="0"/>
              <a:t>We cannot continue to have it both ways. We may like to use the word leadership as if it were value-free, particularly in an age of science and mathematics, so that we can describe far-ranging phenomena and people with consistency. Yet when we do so, we ignore the other half of ourselves that in the next breath speaks of leadership as something we desperately need more of. We cannot talk about a crisis in leadership and then say leadership is value-free. Do we merely mean that we have too few people in our midst who can gather a following? Surely, we are not asking for more messiahs of Waco and Jonestown who meet people's needs by offering tempting visions of rapture and sacrifice. The contradiction in our common understanding clouds not only the clarity of our thinking and scholarship; it shapes the quality of leadership we praise, teach, and get.</a:t>
            </a:r>
          </a:p>
          <a:p>
            <a:r>
              <a:rPr lang="en-US" dirty="0"/>
              <a:t> </a:t>
            </a:r>
            <a:r>
              <a:rPr lang="en-US" dirty="0" err="1"/>
              <a:t>Heiftez</a:t>
            </a:r>
            <a:r>
              <a:rPr lang="en-US" dirty="0"/>
              <a:t>, Leadership without Easy Answer, </a:t>
            </a:r>
            <a:r>
              <a:rPr lang="en-US" dirty="0" err="1"/>
              <a:t>pg</a:t>
            </a:r>
            <a:r>
              <a:rPr lang="en-US" dirty="0"/>
              <a:t> 13</a:t>
            </a:r>
          </a:p>
        </p:txBody>
      </p:sp>
    </p:spTree>
    <p:extLst>
      <p:ext uri="{BB962C8B-B14F-4D97-AF65-F5344CB8AC3E}">
        <p14:creationId xmlns:p14="http://schemas.microsoft.com/office/powerpoint/2010/main" val="358657812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184</TotalTime>
  <Words>957</Words>
  <Application>Microsoft Office PowerPoint</Application>
  <PresentationFormat>Widescreen</PresentationFormat>
  <Paragraphs>58</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Gill Sans MT</vt:lpstr>
      <vt:lpstr>Gallery</vt:lpstr>
      <vt:lpstr>Definition of leadership</vt:lpstr>
      <vt:lpstr>PowerPoint Presentation</vt:lpstr>
      <vt:lpstr>Leadership definitions</vt:lpstr>
      <vt:lpstr>Leadership definitions</vt:lpstr>
      <vt:lpstr>Leadership definitions</vt:lpstr>
      <vt:lpstr>Leadership definitions</vt:lpstr>
      <vt:lpstr>Leadership is…</vt:lpstr>
      <vt:lpstr>Leadership is…</vt:lpstr>
      <vt:lpstr>PowerPoint Presentation</vt:lpstr>
      <vt:lpstr>Peter drucker</vt:lpstr>
      <vt:lpstr>Drucker on leadership</vt:lpstr>
      <vt:lpstr>Drucker on leadership</vt:lpstr>
      <vt:lpstr>Drucker on leadership</vt:lpstr>
      <vt:lpstr>And also…</vt:lpstr>
      <vt:lpstr>Kohlberg and gilligan</vt:lpstr>
      <vt:lpstr>Kohlberg and Gilligan </vt:lpstr>
      <vt:lpstr>Leadership 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 of leadership</dc:title>
  <dc:creator>Michael Wilson</dc:creator>
  <cp:lastModifiedBy>Michael Wilson</cp:lastModifiedBy>
  <cp:revision>9</cp:revision>
  <dcterms:created xsi:type="dcterms:W3CDTF">2016-08-16T12:26:51Z</dcterms:created>
  <dcterms:modified xsi:type="dcterms:W3CDTF">2016-11-02T13:54:56Z</dcterms:modified>
</cp:coreProperties>
</file>